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28.xml.rels" ContentType="application/vnd.openxmlformats-package.relationships+xml"/>
  <Override PartName="/ppt/notesSlides/notesSlide2.xml" ContentType="application/vnd.openxmlformats-officedocument.presentationml.notesSlide+xml"/>
  <Override PartName="/ppt/notesSlides/notesSlide2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media/image28.png" ContentType="image/png"/>
  <Override PartName="/ppt/media/image1.jpeg" ContentType="image/jpeg"/>
  <Override PartName="/ppt/media/image3.png" ContentType="image/png"/>
  <Override PartName="/ppt/media/image2.jpeg" ContentType="image/jpeg"/>
  <Override PartName="/ppt/media/image8.png" ContentType="image/png"/>
  <Override PartName="/ppt/media/image4.png" ContentType="image/png"/>
  <Override PartName="/ppt/media/image5.png" ContentType="image/png"/>
  <Override PartName="/ppt/media/image6.png" ContentType="image/png"/>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jpeg" ContentType="image/jpe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pt-BR" sz="4400" spc="-1" strike="noStrike">
                <a:latin typeface="Arial"/>
              </a:rPr>
              <a:t>Clique para mover o slide</a:t>
            </a:r>
            <a:endParaRPr b="0" lang="pt-BR" sz="4400" spc="-1" strike="noStrike">
              <a:latin typeface="Arial"/>
            </a:endParaRPr>
          </a:p>
        </p:txBody>
      </p:sp>
      <p:sp>
        <p:nvSpPr>
          <p:cNvPr id="78" name="PlaceHolder 2"/>
          <p:cNvSpPr>
            <a:spLocks noGrp="1"/>
          </p:cNvSpPr>
          <p:nvPr>
            <p:ph type="body"/>
          </p:nvPr>
        </p:nvSpPr>
        <p:spPr>
          <a:xfrm>
            <a:off x="756000" y="5078520"/>
            <a:ext cx="6047640" cy="4811040"/>
          </a:xfrm>
          <a:prstGeom prst="rect">
            <a:avLst/>
          </a:prstGeom>
        </p:spPr>
        <p:txBody>
          <a:bodyPr lIns="0" rIns="0" tIns="0" bIns="0">
            <a:noAutofit/>
          </a:bodyPr>
          <a:p>
            <a:r>
              <a:rPr b="0" lang="pt-BR" sz="2000" spc="-1" strike="noStrike">
                <a:latin typeface="Arial"/>
              </a:rPr>
              <a:t>Clique para editar o formato de notas</a:t>
            </a:r>
            <a:endParaRPr b="0" lang="pt-BR" sz="2000" spc="-1" strike="noStrike">
              <a:latin typeface="Arial"/>
            </a:endParaRPr>
          </a:p>
        </p:txBody>
      </p:sp>
      <p:sp>
        <p:nvSpPr>
          <p:cNvPr id="79" name="PlaceHolder 3"/>
          <p:cNvSpPr>
            <a:spLocks noGrp="1"/>
          </p:cNvSpPr>
          <p:nvPr>
            <p:ph type="hdr"/>
          </p:nvPr>
        </p:nvSpPr>
        <p:spPr>
          <a:xfrm>
            <a:off x="0" y="0"/>
            <a:ext cx="3280680" cy="534240"/>
          </a:xfrm>
          <a:prstGeom prst="rect">
            <a:avLst/>
          </a:prstGeom>
        </p:spPr>
        <p:txBody>
          <a:bodyPr lIns="0" rIns="0" tIns="0" bIns="0">
            <a:noAutofit/>
          </a:bodyPr>
          <a:p>
            <a:r>
              <a:rPr b="0" lang="pt-BR" sz="1400" spc="-1" strike="noStrike">
                <a:latin typeface="Times New Roman"/>
              </a:rPr>
              <a:t>&lt;cabeçalho&gt;</a:t>
            </a:r>
            <a:endParaRPr b="0" lang="pt-BR" sz="1400" spc="-1" strike="noStrike">
              <a:latin typeface="Times New Roman"/>
            </a:endParaRPr>
          </a:p>
        </p:txBody>
      </p:sp>
      <p:sp>
        <p:nvSpPr>
          <p:cNvPr id="80" name="PlaceHolder 4"/>
          <p:cNvSpPr>
            <a:spLocks noGrp="1"/>
          </p:cNvSpPr>
          <p:nvPr>
            <p:ph type="dt"/>
          </p:nvPr>
        </p:nvSpPr>
        <p:spPr>
          <a:xfrm>
            <a:off x="4278960" y="0"/>
            <a:ext cx="3280680" cy="534240"/>
          </a:xfrm>
          <a:prstGeom prst="rect">
            <a:avLst/>
          </a:prstGeom>
        </p:spPr>
        <p:txBody>
          <a:bodyPr lIns="0" rIns="0" tIns="0" bIns="0">
            <a:noAutofit/>
          </a:bodyPr>
          <a:p>
            <a:pPr algn="r"/>
            <a:r>
              <a:rPr b="0" lang="pt-BR" sz="1400" spc="-1" strike="noStrike">
                <a:latin typeface="Times New Roman"/>
              </a:rPr>
              <a:t>&lt;data/hora&gt;</a:t>
            </a:r>
            <a:endParaRPr b="0" lang="pt-BR" sz="1400" spc="-1" strike="noStrike">
              <a:latin typeface="Times New Roman"/>
            </a:endParaRPr>
          </a:p>
        </p:txBody>
      </p:sp>
      <p:sp>
        <p:nvSpPr>
          <p:cNvPr id="81" name="PlaceHolder 5"/>
          <p:cNvSpPr>
            <a:spLocks noGrp="1"/>
          </p:cNvSpPr>
          <p:nvPr>
            <p:ph type="ftr"/>
          </p:nvPr>
        </p:nvSpPr>
        <p:spPr>
          <a:xfrm>
            <a:off x="0" y="10157400"/>
            <a:ext cx="3280680" cy="534240"/>
          </a:xfrm>
          <a:prstGeom prst="rect">
            <a:avLst/>
          </a:prstGeom>
        </p:spPr>
        <p:txBody>
          <a:bodyPr lIns="0" rIns="0" tIns="0" bIns="0" anchor="b">
            <a:noAutofit/>
          </a:bodyPr>
          <a:p>
            <a:r>
              <a:rPr b="0" lang="pt-BR" sz="1400" spc="-1" strike="noStrike">
                <a:latin typeface="Times New Roman"/>
              </a:rPr>
              <a:t>&lt;rodapé&gt;</a:t>
            </a:r>
            <a:endParaRPr b="0" lang="pt-BR" sz="1400" spc="-1" strike="noStrike">
              <a:latin typeface="Times New Roman"/>
            </a:endParaRPr>
          </a:p>
        </p:txBody>
      </p:sp>
      <p:sp>
        <p:nvSpPr>
          <p:cNvPr id="8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75B5073-B71C-484E-962D-3A3B00BC9CC0}" type="slidenum">
              <a:rPr b="0" lang="pt-BR" sz="1400" spc="-1" strike="noStrike">
                <a:latin typeface="Times New Roman"/>
              </a:rPr>
              <a:t>&lt;número&gt;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s://www.dropbox.com/sh/jtx9rc9cvzv6rzh/AABzCnxlSqIdJV7bLAnJgv-ua?dl=0" TargetMode="External"/><Relationship Id="rId2" Type="http://schemas.openxmlformats.org/officeDocument/2006/relationships/slide" Target="../slides/slide1.xml"/><Relationship Id="rId3"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s://www.dropbox.com/sh/vmotiufy19ayavp/AADd8WjtjTDZ7UKox4rhu8Upa?dl=0" TargetMode="External"/><Relationship Id="rId2" Type="http://schemas.openxmlformats.org/officeDocument/2006/relationships/slide" Target="../slides/slide2.xml"/><Relationship Id="rId3"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hyperlink" Target="https://www.dropbox.com/sh/vmotiufy19ayavp/AADd8WjtjTDZ7UKox4rhu8Upa?dl=0" TargetMode="External"/><Relationship Id="rId2" Type="http://schemas.openxmlformats.org/officeDocument/2006/relationships/slide" Target="../slides/slide28.xml"/><Relationship Id="rId3"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sldImg"/>
          </p:nvPr>
        </p:nvSpPr>
        <p:spPr>
          <a:xfrm>
            <a:off x="381240" y="685800"/>
            <a:ext cx="6094080" cy="3427200"/>
          </a:xfrm>
          <a:prstGeom prst="rect">
            <a:avLst/>
          </a:prstGeom>
        </p:spPr>
      </p:sp>
      <p:sp>
        <p:nvSpPr>
          <p:cNvPr id="177" name="PlaceHolder 2"/>
          <p:cNvSpPr>
            <a:spLocks noGrp="1"/>
          </p:cNvSpPr>
          <p:nvPr>
            <p:ph type="body"/>
          </p:nvPr>
        </p:nvSpPr>
        <p:spPr>
          <a:xfrm>
            <a:off x="685800" y="4343400"/>
            <a:ext cx="5484600" cy="4113000"/>
          </a:xfrm>
          <a:prstGeom prst="rect">
            <a:avLst/>
          </a:prstGeom>
        </p:spPr>
        <p:txBody>
          <a:bodyPr lIns="0" rIns="0" tIns="91440" bIns="91440">
            <a:noAutofit/>
          </a:bodyPr>
          <a:p>
            <a:pPr marL="216000" indent="-214920">
              <a:lnSpc>
                <a:spcPct val="100000"/>
              </a:lnSpc>
              <a:tabLst>
                <a:tab algn="l" pos="0"/>
              </a:tabLst>
            </a:pPr>
            <a:r>
              <a:rPr b="0" lang="pt-BR" sz="1100" spc="-1" strike="noStrike">
                <a:solidFill>
                  <a:srgbClr val="000000"/>
                </a:solidFill>
                <a:latin typeface="Arial"/>
              </a:rPr>
              <a:t>Substituir imagem &gt; Fazer upload do computador &gt; Selecionar a foto</a:t>
            </a:r>
            <a:endParaRPr b="0" lang="pt-BR" sz="1100" spc="-1" strike="noStrike">
              <a:latin typeface="Arial"/>
            </a:endParaRPr>
          </a:p>
          <a:p>
            <a:pPr marL="216000" indent="-214920">
              <a:lnSpc>
                <a:spcPct val="100000"/>
              </a:lnSpc>
              <a:tabLst>
                <a:tab algn="l" pos="0"/>
              </a:tabLst>
            </a:pPr>
            <a:r>
              <a:rPr b="0" lang="pt-BR" sz="1100" spc="-1" strike="noStrike">
                <a:solidFill>
                  <a:srgbClr val="000000"/>
                </a:solidFill>
                <a:latin typeface="Arial"/>
              </a:rPr>
              <a:t>(Passo a passo </a:t>
            </a:r>
            <a:r>
              <a:rPr b="0" lang="pt-BR" sz="1100" spc="-1" strike="noStrike" u="sng">
                <a:solidFill>
                  <a:srgbClr val="000000"/>
                </a:solidFill>
                <a:uFillTx/>
                <a:latin typeface="Arial"/>
                <a:hlinkClick r:id="rId1"/>
              </a:rPr>
              <a:t>aqui</a:t>
            </a:r>
            <a:r>
              <a:rPr b="0" lang="pt-BR" sz="1100" spc="-1" strike="noStrike">
                <a:solidFill>
                  <a:srgbClr val="000000"/>
                </a:solidFill>
                <a:latin typeface="Arial"/>
              </a:rPr>
              <a:t>)</a:t>
            </a:r>
            <a:endParaRPr b="0" lang="pt-BR"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381240" y="685800"/>
            <a:ext cx="6094080" cy="3427200"/>
          </a:xfrm>
          <a:prstGeom prst="rect">
            <a:avLst/>
          </a:prstGeom>
        </p:spPr>
      </p:sp>
      <p:sp>
        <p:nvSpPr>
          <p:cNvPr id="179" name="PlaceHolder 2"/>
          <p:cNvSpPr>
            <a:spLocks noGrp="1"/>
          </p:cNvSpPr>
          <p:nvPr>
            <p:ph type="body"/>
          </p:nvPr>
        </p:nvSpPr>
        <p:spPr>
          <a:xfrm>
            <a:off x="685800" y="4343400"/>
            <a:ext cx="5484600" cy="4113000"/>
          </a:xfrm>
          <a:prstGeom prst="rect">
            <a:avLst/>
          </a:prstGeom>
        </p:spPr>
        <p:txBody>
          <a:bodyPr lIns="0" rIns="0" tIns="91440" bIns="91440">
            <a:noAutofit/>
          </a:bodyPr>
          <a:p>
            <a:pPr marL="216000" indent="-214920">
              <a:lnSpc>
                <a:spcPct val="100000"/>
              </a:lnSpc>
              <a:tabLst>
                <a:tab algn="l" pos="0"/>
              </a:tabLst>
            </a:pPr>
            <a:r>
              <a:rPr b="0" lang="pt-BR" sz="1100" spc="-1" strike="noStrike">
                <a:solidFill>
                  <a:srgbClr val="000000"/>
                </a:solidFill>
                <a:latin typeface="Arial"/>
              </a:rPr>
              <a:t>Substituir imagem &gt; Fazer upload do computador &gt; Clicar sobre a foto &gt; Selecionar “Opções de formatação” &gt; Alterar a transparência para </a:t>
            </a:r>
            <a:r>
              <a:rPr b="1" lang="pt-BR" sz="1100" spc="-1" strike="noStrike">
                <a:solidFill>
                  <a:srgbClr val="000000"/>
                </a:solidFill>
                <a:latin typeface="Arial"/>
              </a:rPr>
              <a:t>90%</a:t>
            </a:r>
            <a:endParaRPr b="0" lang="pt-BR" sz="1100" spc="-1" strike="noStrike">
              <a:latin typeface="Arial"/>
            </a:endParaRPr>
          </a:p>
          <a:p>
            <a:pPr marL="216000" indent="-214920">
              <a:lnSpc>
                <a:spcPct val="100000"/>
              </a:lnSpc>
              <a:tabLst>
                <a:tab algn="l" pos="0"/>
              </a:tabLst>
            </a:pPr>
            <a:r>
              <a:rPr b="0" lang="pt-BR" sz="1100" spc="-1" strike="noStrike">
                <a:solidFill>
                  <a:srgbClr val="000000"/>
                </a:solidFill>
                <a:latin typeface="Arial"/>
              </a:rPr>
              <a:t>(Passo a passo </a:t>
            </a:r>
            <a:r>
              <a:rPr b="0" lang="pt-BR" sz="1100" spc="-1" strike="noStrike" u="sng">
                <a:solidFill>
                  <a:srgbClr val="000000"/>
                </a:solidFill>
                <a:uFillTx/>
                <a:latin typeface="Arial"/>
                <a:hlinkClick r:id="rId1"/>
              </a:rPr>
              <a:t>aqui</a:t>
            </a:r>
            <a:r>
              <a:rPr b="0" lang="pt-BR" sz="1100" spc="-1" strike="noStrike">
                <a:solidFill>
                  <a:srgbClr val="000000"/>
                </a:solidFill>
                <a:latin typeface="Arial"/>
              </a:rPr>
              <a:t>)</a:t>
            </a:r>
            <a:endParaRPr b="0" lang="pt-BR"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381240" y="685800"/>
            <a:ext cx="6094080" cy="3427200"/>
          </a:xfrm>
          <a:prstGeom prst="rect">
            <a:avLst/>
          </a:prstGeom>
        </p:spPr>
      </p:sp>
      <p:sp>
        <p:nvSpPr>
          <p:cNvPr id="181" name="PlaceHolder 2"/>
          <p:cNvSpPr>
            <a:spLocks noGrp="1"/>
          </p:cNvSpPr>
          <p:nvPr>
            <p:ph type="body"/>
          </p:nvPr>
        </p:nvSpPr>
        <p:spPr>
          <a:xfrm>
            <a:off x="685800" y="4343400"/>
            <a:ext cx="5484600" cy="4113000"/>
          </a:xfrm>
          <a:prstGeom prst="rect">
            <a:avLst/>
          </a:prstGeom>
        </p:spPr>
        <p:txBody>
          <a:bodyPr lIns="0" rIns="0" tIns="91440" bIns="91440">
            <a:noAutofit/>
          </a:bodyPr>
          <a:p>
            <a:pPr marL="216000" indent="-214920">
              <a:lnSpc>
                <a:spcPct val="100000"/>
              </a:lnSpc>
              <a:tabLst>
                <a:tab algn="l" pos="0"/>
              </a:tabLst>
            </a:pPr>
            <a:r>
              <a:rPr b="0" lang="pt-BR" sz="1100" spc="-1" strike="noStrike">
                <a:solidFill>
                  <a:srgbClr val="000000"/>
                </a:solidFill>
                <a:latin typeface="Arial"/>
              </a:rPr>
              <a:t>Substituir imagem &gt; Fazer upload do computador &gt; Clicar sobre a foto &gt; Selecionar “Opções de formatação” &gt; Alterar a transparência para </a:t>
            </a:r>
            <a:r>
              <a:rPr b="1" lang="pt-BR" sz="1100" spc="-1" strike="noStrike">
                <a:solidFill>
                  <a:srgbClr val="000000"/>
                </a:solidFill>
                <a:latin typeface="Arial"/>
              </a:rPr>
              <a:t>90%</a:t>
            </a:r>
            <a:endParaRPr b="0" lang="pt-BR" sz="1100" spc="-1" strike="noStrike">
              <a:latin typeface="Arial"/>
            </a:endParaRPr>
          </a:p>
          <a:p>
            <a:pPr marL="216000" indent="-214920">
              <a:lnSpc>
                <a:spcPct val="100000"/>
              </a:lnSpc>
              <a:tabLst>
                <a:tab algn="l" pos="0"/>
              </a:tabLst>
            </a:pPr>
            <a:r>
              <a:rPr b="0" lang="pt-BR" sz="1100" spc="-1" strike="noStrike">
                <a:solidFill>
                  <a:srgbClr val="000000"/>
                </a:solidFill>
                <a:latin typeface="Arial"/>
              </a:rPr>
              <a:t>(Passo a passo </a:t>
            </a:r>
            <a:r>
              <a:rPr b="0" lang="pt-BR" sz="1100" spc="-1" strike="noStrike" u="sng">
                <a:solidFill>
                  <a:srgbClr val="000000"/>
                </a:solidFill>
                <a:uFillTx/>
                <a:latin typeface="Arial"/>
                <a:hlinkClick r:id="rId1"/>
              </a:rPr>
              <a:t>aqui</a:t>
            </a:r>
            <a:r>
              <a:rPr b="0" lang="pt-BR" sz="1100" spc="-1" strike="noStrike">
                <a:solidFill>
                  <a:srgbClr val="000000"/>
                </a:solidFill>
                <a:latin typeface="Arial"/>
              </a:rPr>
              <a:t>)</a:t>
            </a:r>
            <a:endParaRPr b="0" lang="pt-BR"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4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44"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46"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47"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51"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52"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53"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55"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56"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57"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59"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6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61"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63"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3200" spc="-1" strike="noStrike">
              <a:latin typeface="Arial"/>
            </a:endParaRPr>
          </a:p>
        </p:txBody>
      </p:sp>
      <p:sp>
        <p:nvSpPr>
          <p:cNvPr id="64"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66"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67"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68"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
        <p:nvSpPr>
          <p:cNvPr id="69"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71"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3200" spc="-1" strike="noStrike">
              <a:latin typeface="Arial"/>
            </a:endParaRPr>
          </a:p>
        </p:txBody>
      </p:sp>
      <p:sp>
        <p:nvSpPr>
          <p:cNvPr id="72"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3200" spc="-1" strike="noStrike">
              <a:latin typeface="Arial"/>
            </a:endParaRPr>
          </a:p>
        </p:txBody>
      </p:sp>
      <p:sp>
        <p:nvSpPr>
          <p:cNvPr id="73"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3200" spc="-1" strike="noStrike">
              <a:latin typeface="Arial"/>
            </a:endParaRPr>
          </a:p>
        </p:txBody>
      </p:sp>
      <p:sp>
        <p:nvSpPr>
          <p:cNvPr id="74"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3200" spc="-1" strike="noStrike">
              <a:latin typeface="Arial"/>
            </a:endParaRPr>
          </a:p>
        </p:txBody>
      </p:sp>
      <p:sp>
        <p:nvSpPr>
          <p:cNvPr id="75"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3200" spc="-1" strike="noStrike">
              <a:latin typeface="Arial"/>
            </a:endParaRPr>
          </a:p>
        </p:txBody>
      </p:sp>
      <p:sp>
        <p:nvSpPr>
          <p:cNvPr id="76"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3200" spc="-1" strike="noStrike">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3200" spc="-1" strike="noStrike">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BR" sz="4400" spc="-1" strike="noStrike">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3200" spc="-1" strike="noStrike">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3200" spc="-1" strike="noStrike">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3f3"/>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p:spPr>
        <p:txBody>
          <a:bodyPr lIns="0" rIns="0" tIns="0" bIns="0">
            <a:normAutofit fontScale="80000"/>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3f3"/>
        </a:solidFill>
      </p:bgPr>
    </p:bg>
    <p:spTree>
      <p:nvGrpSpPr>
        <p:cNvPr id="1" name=""/>
        <p:cNvGrpSpPr/>
        <p:nvPr/>
      </p:nvGrpSpPr>
      <p:grpSpPr>
        <a:xfrm>
          <a:off x="0" y="0"/>
          <a:ext cx="0" cy="0"/>
          <a:chOff x="0" y="0"/>
          <a:chExt cx="0" cy="0"/>
        </a:xfrm>
      </p:grpSpPr>
      <p:sp>
        <p:nvSpPr>
          <p:cNvPr id="38" name="CustomShape 1"/>
          <p:cNvSpPr/>
          <p:nvPr/>
        </p:nvSpPr>
        <p:spPr>
          <a:xfrm rot="5400000">
            <a:off x="951840" y="4392720"/>
            <a:ext cx="44280" cy="347400"/>
          </a:xfrm>
          <a:prstGeom prst="rect">
            <a:avLst/>
          </a:prstGeom>
          <a:solidFill>
            <a:srgbClr val="1bb7d0"/>
          </a:solidFill>
          <a:ln w="0">
            <a:noFill/>
          </a:ln>
        </p:spPr>
        <p:style>
          <a:lnRef idx="0"/>
          <a:fillRef idx="0"/>
          <a:effectRef idx="0"/>
          <a:fontRef idx="minor"/>
        </p:style>
      </p:sp>
      <p:sp>
        <p:nvSpPr>
          <p:cNvPr id="39" name="PlaceHolder 2"/>
          <p:cNvSpPr>
            <a:spLocks noGrp="1"/>
          </p:cNvSpPr>
          <p:nvPr>
            <p:ph type="title"/>
          </p:nvPr>
        </p:nvSpPr>
        <p:spPr>
          <a:xfrm>
            <a:off x="457200" y="205200"/>
            <a:ext cx="8229240" cy="858600"/>
          </a:xfrm>
          <a:prstGeom prst="rect">
            <a:avLst/>
          </a:prstGeom>
        </p:spPr>
        <p:txBody>
          <a:bodyPr lIns="0" rIns="0" tIns="0" bIns="0" anchor="ctr">
            <a:noAutofit/>
          </a:bodyPr>
          <a:p>
            <a:pPr algn="ctr"/>
            <a:r>
              <a:rPr b="0" lang="pt-BR" sz="4400" spc="-1" strike="noStrike">
                <a:latin typeface="Arial"/>
              </a:rPr>
              <a:t>Clique para editar o formato do texto do título</a:t>
            </a:r>
            <a:endParaRPr b="0" lang="pt-BR" sz="4400" spc="-1" strike="noStrike">
              <a:latin typeface="Arial"/>
            </a:endParaRPr>
          </a:p>
        </p:txBody>
      </p:sp>
      <p:sp>
        <p:nvSpPr>
          <p:cNvPr id="40" name="PlaceHolder 3"/>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hyperlink" Target="https://www.facebook.com/watch/?v=307093493897003" TargetMode="External"/><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hyperlink" Target="http://g1.globo.com/sc/santa-catarina/noticia/2014/12/sulfabril-empresa-textil-de-sc-fecha-67-anos-apos-fundacao.html" TargetMode="External"/><Relationship Id="rId3" Type="http://schemas.openxmlformats.org/officeDocument/2006/relationships/image" Target="../media/image29.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hyperlink" Target="https://ri.ciahering.com.br/cia-hering/historico/" TargetMode="External"/><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hyperlink" Target="https://www.colisao.com.br/empresa" TargetMode="External"/><Relationship Id="rId2" Type="http://schemas.openxmlformats.org/officeDocument/2006/relationships/hyperlink" Target="https://www.imobiliariamoresco.com.br/a-historia-da-havan-em-brusque/" TargetMode="External"/><Relationship Id="rId3" Type="http://schemas.openxmlformats.org/officeDocument/2006/relationships/hyperlink" Target="https://www.blumenau.sc.gov.br/secretarias/fundacao-cultural/fcblu/memaoria-digital-construacaao-da-sulfabril61" TargetMode="External"/><Relationship Id="rId4" Type="http://schemas.openxmlformats.org/officeDocument/2006/relationships/hyperlink" Target="http://g1.globo.com/sc/santa-catarina/noticia/2014/12/sulfabril-empresa-textil-de-sc-fecha-67-anos-apos-fundacao.html" TargetMode="External"/><Relationship Id="rId5" Type="http://schemas.openxmlformats.org/officeDocument/2006/relationships/hyperlink" Target="https://www.nsctotal.com.br/colunistas/pedro-machado/companhia-hering-investimentos-2021" TargetMode="External"/><Relationship Id="rId6"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Google Shape;41;p12" descr=""/>
          <p:cNvPicPr/>
          <p:nvPr/>
        </p:nvPicPr>
        <p:blipFill>
          <a:blip r:embed="rId1"/>
          <a:srcRect l="0" t="0" r="0" b="13990"/>
          <a:stretch/>
        </p:blipFill>
        <p:spPr>
          <a:xfrm>
            <a:off x="0" y="0"/>
            <a:ext cx="9142200" cy="5141880"/>
          </a:xfrm>
          <a:prstGeom prst="rect">
            <a:avLst/>
          </a:prstGeom>
          <a:ln w="0">
            <a:noFill/>
          </a:ln>
        </p:spPr>
      </p:pic>
      <p:sp>
        <p:nvSpPr>
          <p:cNvPr id="84" name="CustomShape 1"/>
          <p:cNvSpPr/>
          <p:nvPr/>
        </p:nvSpPr>
        <p:spPr>
          <a:xfrm>
            <a:off x="0" y="3195360"/>
            <a:ext cx="9142200" cy="1954800"/>
          </a:xfrm>
          <a:prstGeom prst="rect">
            <a:avLst/>
          </a:prstGeom>
          <a:solidFill>
            <a:srgbClr val="263473">
              <a:alpha val="58000"/>
            </a:srgbClr>
          </a:solidFill>
          <a:ln w="0">
            <a:noFill/>
          </a:ln>
        </p:spPr>
        <p:style>
          <a:lnRef idx="0"/>
          <a:fillRef idx="0"/>
          <a:effectRef idx="0"/>
          <a:fontRef idx="minor"/>
        </p:style>
      </p:sp>
      <p:sp>
        <p:nvSpPr>
          <p:cNvPr id="85" name="CustomShape 2"/>
          <p:cNvSpPr/>
          <p:nvPr/>
        </p:nvSpPr>
        <p:spPr>
          <a:xfrm>
            <a:off x="275400" y="3130200"/>
            <a:ext cx="8866800" cy="1351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1" lang="pt-BR" sz="4000" spc="-1" strike="noStrike">
                <a:solidFill>
                  <a:srgbClr val="ffffff"/>
                </a:solidFill>
                <a:latin typeface="Roboto"/>
                <a:ea typeface="Roboto"/>
              </a:rPr>
              <a:t>Empreendedorismo</a:t>
            </a:r>
            <a:br/>
            <a:r>
              <a:rPr b="0" lang="pt-BR" sz="4000" spc="-1" strike="noStrike">
                <a:solidFill>
                  <a:srgbClr val="ffffff"/>
                </a:solidFill>
                <a:latin typeface="Roboto"/>
                <a:ea typeface="Roboto"/>
              </a:rPr>
              <a:t>Empresas do Vale do Itajaí</a:t>
            </a:r>
            <a:endParaRPr b="0" lang="pt-BR" sz="4000" spc="-1" strike="noStrike">
              <a:latin typeface="Arial"/>
            </a:endParaRPr>
          </a:p>
          <a:p>
            <a:pPr algn="r">
              <a:lnSpc>
                <a:spcPct val="100000"/>
              </a:lnSpc>
              <a:tabLst>
                <a:tab algn="l" pos="0"/>
              </a:tabLst>
            </a:pPr>
            <a:r>
              <a:rPr b="0" lang="pt-BR" sz="2000" spc="-1" strike="noStrike">
                <a:solidFill>
                  <a:srgbClr val="ffffff"/>
                </a:solidFill>
                <a:latin typeface="Roboto"/>
                <a:ea typeface="Roboto"/>
              </a:rPr>
              <a:t>Larissa Rozza Peluso</a:t>
            </a:r>
            <a:endParaRPr b="0" lang="pt-BR" sz="2000" spc="-1" strike="noStrike">
              <a:latin typeface="Arial"/>
            </a:endParaRPr>
          </a:p>
          <a:p>
            <a:pPr algn="r">
              <a:lnSpc>
                <a:spcPct val="100000"/>
              </a:lnSpc>
              <a:tabLst>
                <a:tab algn="l" pos="0"/>
              </a:tabLst>
            </a:pPr>
            <a:r>
              <a:rPr b="0" lang="pt-BR" sz="2000" spc="-1" strike="noStrike">
                <a:solidFill>
                  <a:srgbClr val="ffffff"/>
                </a:solidFill>
                <a:latin typeface="Roboto"/>
                <a:ea typeface="Roboto"/>
              </a:rPr>
              <a:t>Daiane de Oliveira Carvalho </a:t>
            </a:r>
            <a:endParaRPr b="0" lang="pt-BR" sz="2000" spc="-1" strike="noStrike">
              <a:latin typeface="Arial"/>
            </a:endParaRPr>
          </a:p>
        </p:txBody>
      </p:sp>
      <p:sp>
        <p:nvSpPr>
          <p:cNvPr id="86" name="CustomShape 3"/>
          <p:cNvSpPr/>
          <p:nvPr/>
        </p:nvSpPr>
        <p:spPr>
          <a:xfrm rot="5400000">
            <a:off x="603360" y="4489200"/>
            <a:ext cx="40680" cy="388080"/>
          </a:xfrm>
          <a:prstGeom prst="rect">
            <a:avLst/>
          </a:prstGeom>
          <a:solidFill>
            <a:srgbClr val="1bb7d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540000" y="179496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Luciano Hang, o dono da empresa, conta que iniciou a fábrica com um tear muito antigo, datado de 1940;</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Em 1989, foi construída sua sede própria, na Rodovia Antônio Heil, localizada no Centro de Brusque (com estrutura de 30 mil metros quadrados apenas de área de vendas);  </a:t>
            </a:r>
            <a:endParaRPr b="0" lang="pt-BR" sz="2400" spc="-1" strike="noStrike">
              <a:latin typeface="Arial"/>
            </a:endParaRPr>
          </a:p>
        </p:txBody>
      </p:sp>
      <p:pic>
        <p:nvPicPr>
          <p:cNvPr id="118" name="" descr=""/>
          <p:cNvPicPr/>
          <p:nvPr/>
        </p:nvPicPr>
        <p:blipFill>
          <a:blip r:embed="rId1"/>
          <a:stretch/>
        </p:blipFill>
        <p:spPr>
          <a:xfrm>
            <a:off x="7551360" y="24840"/>
            <a:ext cx="1195200" cy="12337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 descr=""/>
          <p:cNvPicPr/>
          <p:nvPr/>
        </p:nvPicPr>
        <p:blipFill>
          <a:blip r:embed="rId1"/>
          <a:stretch/>
        </p:blipFill>
        <p:spPr>
          <a:xfrm>
            <a:off x="1836000" y="1224000"/>
            <a:ext cx="5398560" cy="3238920"/>
          </a:xfrm>
          <a:prstGeom prst="rect">
            <a:avLst/>
          </a:prstGeom>
          <a:ln w="0">
            <a:noFill/>
          </a:ln>
        </p:spPr>
      </p:pic>
      <p:pic>
        <p:nvPicPr>
          <p:cNvPr id="120" name="" descr=""/>
          <p:cNvPicPr/>
          <p:nvPr/>
        </p:nvPicPr>
        <p:blipFill>
          <a:blip r:embed="rId2"/>
          <a:stretch/>
        </p:blipFill>
        <p:spPr>
          <a:xfrm>
            <a:off x="7551360" y="25200"/>
            <a:ext cx="1195200" cy="1233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 descr=""/>
          <p:cNvPicPr/>
          <p:nvPr/>
        </p:nvPicPr>
        <p:blipFill>
          <a:blip r:embed="rId1"/>
          <a:stretch/>
        </p:blipFill>
        <p:spPr>
          <a:xfrm>
            <a:off x="7551360" y="25200"/>
            <a:ext cx="1195200" cy="1233720"/>
          </a:xfrm>
          <a:prstGeom prst="rect">
            <a:avLst/>
          </a:prstGeom>
          <a:ln w="0">
            <a:noFill/>
          </a:ln>
        </p:spPr>
      </p:pic>
      <p:sp>
        <p:nvSpPr>
          <p:cNvPr id="122" name="CustomShape 1"/>
          <p:cNvSpPr/>
          <p:nvPr/>
        </p:nvSpPr>
        <p:spPr>
          <a:xfrm>
            <a:off x="540000" y="183996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A loja se tornou destaque no varejo nacional, sendo sua primeira filial aberta no ano de 1995, em Curitiba, no Paraná (mesmo ano da implantação da Estátua da Liberdade na sede de Brusque). </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 descr=""/>
          <p:cNvPicPr/>
          <p:nvPr/>
        </p:nvPicPr>
        <p:blipFill>
          <a:blip r:embed="rId1"/>
          <a:stretch/>
        </p:blipFill>
        <p:spPr>
          <a:xfrm>
            <a:off x="7551360" y="25560"/>
            <a:ext cx="1195200" cy="1233720"/>
          </a:xfrm>
          <a:prstGeom prst="rect">
            <a:avLst/>
          </a:prstGeom>
          <a:ln w="0">
            <a:noFill/>
          </a:ln>
        </p:spPr>
      </p:pic>
      <p:sp>
        <p:nvSpPr>
          <p:cNvPr id="124" name="CustomShape 1"/>
          <p:cNvSpPr/>
          <p:nvPr/>
        </p:nvSpPr>
        <p:spPr>
          <a:xfrm>
            <a:off x="545400" y="74412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pt-BR" sz="3000" spc="-1" strike="noStrike">
                <a:solidFill>
                  <a:srgbClr val="4967a9"/>
                </a:solidFill>
                <a:latin typeface="Roboto"/>
                <a:ea typeface="Roboto"/>
              </a:rPr>
              <a:t>A Havan atualmente</a:t>
            </a:r>
            <a:endParaRPr b="0" lang="pt-BR" sz="3000" spc="-1" strike="noStrike">
              <a:latin typeface="Arial"/>
            </a:endParaRPr>
          </a:p>
        </p:txBody>
      </p:sp>
      <p:sp>
        <p:nvSpPr>
          <p:cNvPr id="125" name="CustomShape 2"/>
          <p:cNvSpPr/>
          <p:nvPr/>
        </p:nvSpPr>
        <p:spPr>
          <a:xfrm>
            <a:off x="540000" y="219996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Mais de 100 lojas físicas espalhadas em grande parte dos Estados, no país inteiro, com a meta de ser a loja de departamentos mais completa do Brasil;</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As lojas contam com artigos de decoração, utensílios para casa, cama, mesa e banho, ferramentas, jardim, beleza e saúde, eletrônicos, brinquedos e alimentos;  </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 descr=""/>
          <p:cNvPicPr/>
          <p:nvPr/>
        </p:nvPicPr>
        <p:blipFill>
          <a:blip r:embed="rId1"/>
          <a:stretch/>
        </p:blipFill>
        <p:spPr>
          <a:xfrm>
            <a:off x="7551720" y="25920"/>
            <a:ext cx="1195200" cy="1233720"/>
          </a:xfrm>
          <a:prstGeom prst="rect">
            <a:avLst/>
          </a:prstGeom>
          <a:ln w="0">
            <a:noFill/>
          </a:ln>
        </p:spPr>
      </p:pic>
      <p:sp>
        <p:nvSpPr>
          <p:cNvPr id="127" name="CustomShape 1"/>
          <p:cNvSpPr/>
          <p:nvPr/>
        </p:nvSpPr>
        <p:spPr>
          <a:xfrm>
            <a:off x="540000" y="166212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No total, há mais de 100 mil variedades de produtos nacionais e importados, “com a melhor qualidade e o menor preço”, como costumam definir;</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A empresa faz cerca de 10 mil contratações anuais em toda a rede;  </a:t>
            </a:r>
            <a:endParaRPr b="0" lang="pt-BR" sz="2400" spc="-1" strike="noStrike">
              <a:latin typeface="Arial"/>
            </a:endParaRPr>
          </a:p>
        </p:txBody>
      </p:sp>
      <p:pic>
        <p:nvPicPr>
          <p:cNvPr id="128" name="" descr=""/>
          <p:cNvPicPr/>
          <p:nvPr/>
        </p:nvPicPr>
        <p:blipFill>
          <a:blip r:embed="rId2"/>
          <a:stretch/>
        </p:blipFill>
        <p:spPr>
          <a:xfrm>
            <a:off x="3780000" y="2880000"/>
            <a:ext cx="3419280" cy="19328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540000" y="224136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Até 2022, a ideia é que todos os Estados do Brasil tenham uma Havan, e a meta principal é que se chegue a 200 lojas e 35 mil colaboradores.</a:t>
            </a:r>
            <a:endParaRPr b="0" lang="pt-BR" sz="2400" spc="-1" strike="noStrike">
              <a:latin typeface="Arial"/>
            </a:endParaRPr>
          </a:p>
          <a:p>
            <a:pPr algn="just">
              <a:lnSpc>
                <a:spcPct val="100000"/>
              </a:lnSpc>
              <a:tabLst>
                <a:tab algn="l" pos="0"/>
              </a:tabLst>
            </a:pPr>
            <a:endParaRPr b="0" lang="pt-BR" sz="2400" spc="-1" strike="noStrike">
              <a:latin typeface="Arial"/>
            </a:endParaRPr>
          </a:p>
          <a:p>
            <a:pPr>
              <a:lnSpc>
                <a:spcPct val="100000"/>
              </a:lnSpc>
              <a:tabLst>
                <a:tab algn="l" pos="0"/>
              </a:tabLst>
            </a:pPr>
            <a:r>
              <a:rPr b="0" lang="pt-BR" sz="2400" spc="-1" strike="noStrike">
                <a:solidFill>
                  <a:srgbClr val="000000"/>
                </a:solidFill>
                <a:latin typeface="Roboto"/>
                <a:ea typeface="Roboto"/>
              </a:rPr>
              <a:t>Vídeo: </a:t>
            </a:r>
            <a:r>
              <a:rPr b="0" lang="pt-BR" sz="2400" spc="-1" strike="noStrike" u="sng">
                <a:solidFill>
                  <a:srgbClr val="0097a7"/>
                </a:solidFill>
                <a:uFillTx/>
                <a:latin typeface="Roboto"/>
                <a:ea typeface="Roboto"/>
                <a:hlinkClick r:id="rId1"/>
              </a:rPr>
              <a:t>https://www.facebook.com/watch/?v=307093493897003</a:t>
            </a:r>
            <a:r>
              <a:rPr b="0" lang="pt-BR" sz="2400" spc="-1" strike="noStrike">
                <a:solidFill>
                  <a:srgbClr val="000000"/>
                </a:solidFill>
                <a:latin typeface="Roboto"/>
                <a:ea typeface="Roboto"/>
              </a:rPr>
              <a:t>   </a:t>
            </a:r>
            <a:endParaRPr b="0" lang="pt-BR" sz="2400" spc="-1" strike="noStrike">
              <a:latin typeface="Arial"/>
            </a:endParaRPr>
          </a:p>
        </p:txBody>
      </p:sp>
      <p:pic>
        <p:nvPicPr>
          <p:cNvPr id="130" name="" descr=""/>
          <p:cNvPicPr/>
          <p:nvPr/>
        </p:nvPicPr>
        <p:blipFill>
          <a:blip r:embed="rId2"/>
          <a:stretch/>
        </p:blipFill>
        <p:spPr>
          <a:xfrm>
            <a:off x="7551360" y="25920"/>
            <a:ext cx="1195200" cy="12337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 descr=""/>
          <p:cNvPicPr/>
          <p:nvPr/>
        </p:nvPicPr>
        <p:blipFill>
          <a:blip r:embed="rId1"/>
          <a:stretch/>
        </p:blipFill>
        <p:spPr>
          <a:xfrm>
            <a:off x="636840" y="1472040"/>
            <a:ext cx="3645720" cy="3134520"/>
          </a:xfrm>
          <a:prstGeom prst="rect">
            <a:avLst/>
          </a:prstGeom>
          <a:ln w="0">
            <a:noFill/>
          </a:ln>
        </p:spPr>
      </p:pic>
      <p:sp>
        <p:nvSpPr>
          <p:cNvPr id="132" name="CustomShape 1"/>
          <p:cNvSpPr/>
          <p:nvPr/>
        </p:nvSpPr>
        <p:spPr>
          <a:xfrm rot="5400000">
            <a:off x="951840" y="70560"/>
            <a:ext cx="44280" cy="347400"/>
          </a:xfrm>
          <a:prstGeom prst="rect">
            <a:avLst/>
          </a:prstGeom>
          <a:solidFill>
            <a:srgbClr val="1bb7d0"/>
          </a:solidFill>
          <a:ln w="0">
            <a:noFill/>
          </a:ln>
        </p:spPr>
        <p:style>
          <a:lnRef idx="0"/>
          <a:fillRef idx="0"/>
          <a:effectRef idx="0"/>
          <a:fontRef idx="minor"/>
        </p:style>
      </p:sp>
      <p:sp>
        <p:nvSpPr>
          <p:cNvPr id="133" name="CustomShape 2"/>
          <p:cNvSpPr/>
          <p:nvPr/>
        </p:nvSpPr>
        <p:spPr>
          <a:xfrm>
            <a:off x="543240" y="62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pt-BR" sz="3000" spc="-1" strike="noStrike">
                <a:solidFill>
                  <a:srgbClr val="4967a9"/>
                </a:solidFill>
                <a:latin typeface="Roboto"/>
                <a:ea typeface="Roboto"/>
              </a:rPr>
              <a:t>Empresas que empreenderam no passado e agora não mais  </a:t>
            </a:r>
            <a:endParaRPr b="0" lang="pt-BR" sz="3000" spc="-1" strike="noStrike">
              <a:latin typeface="Arial"/>
            </a:endParaRPr>
          </a:p>
        </p:txBody>
      </p:sp>
      <p:sp>
        <p:nvSpPr>
          <p:cNvPr id="134" name="CustomShape 3"/>
          <p:cNvSpPr/>
          <p:nvPr/>
        </p:nvSpPr>
        <p:spPr>
          <a:xfrm>
            <a:off x="5220000" y="3417120"/>
            <a:ext cx="3424320" cy="538560"/>
          </a:xfrm>
          <a:prstGeom prst="rect">
            <a:avLst/>
          </a:prstGeom>
          <a:noFill/>
          <a:ln w="0">
            <a:noFill/>
          </a:ln>
        </p:spPr>
        <p:style>
          <a:lnRef idx="0"/>
          <a:fillRef idx="0"/>
          <a:effectRef idx="0"/>
          <a:fontRef idx="minor"/>
        </p:style>
      </p:sp>
      <p:pic>
        <p:nvPicPr>
          <p:cNvPr id="135" name="" descr=""/>
          <p:cNvPicPr/>
          <p:nvPr/>
        </p:nvPicPr>
        <p:blipFill>
          <a:blip r:embed="rId2"/>
          <a:stretch/>
        </p:blipFill>
        <p:spPr>
          <a:xfrm>
            <a:off x="4488840" y="1472040"/>
            <a:ext cx="4005720" cy="3134520"/>
          </a:xfrm>
          <a:prstGeom prst="rect">
            <a:avLst/>
          </a:prstGeom>
          <a:ln w="0">
            <a:noFill/>
          </a:ln>
        </p:spPr>
      </p:pic>
      <p:sp>
        <p:nvSpPr>
          <p:cNvPr id="136" name="CustomShape 4"/>
          <p:cNvSpPr/>
          <p:nvPr/>
        </p:nvSpPr>
        <p:spPr>
          <a:xfrm>
            <a:off x="4416840" y="4608000"/>
            <a:ext cx="4138560" cy="430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000" spc="-1" strike="noStrike">
                <a:solidFill>
                  <a:srgbClr val="000000"/>
                </a:solidFill>
                <a:latin typeface="Roboto"/>
                <a:ea typeface="DejaVu Sans"/>
              </a:rPr>
              <a:t>Fonte: ND Mais (https://ndmais.com.br/economia-sc/parque-fabril-da-hering-em-blumenau-pode-aumentar-apos-fusao-com-o-grupo-soma/)</a:t>
            </a:r>
            <a:r>
              <a:rPr b="0" lang="pt-BR" sz="1000" spc="-1" strike="noStrike">
                <a:solidFill>
                  <a:srgbClr val="000000"/>
                </a:solidFill>
                <a:latin typeface="Arial"/>
                <a:ea typeface="DejaVu Sans"/>
              </a:rPr>
              <a:t> </a:t>
            </a:r>
            <a:endParaRPr b="0" lang="pt-BR" sz="1000" spc="-1" strike="noStrike">
              <a:latin typeface="Arial"/>
            </a:endParaRPr>
          </a:p>
        </p:txBody>
      </p:sp>
      <p:sp>
        <p:nvSpPr>
          <p:cNvPr id="137" name="CustomShape 5"/>
          <p:cNvSpPr/>
          <p:nvPr/>
        </p:nvSpPr>
        <p:spPr>
          <a:xfrm>
            <a:off x="564840" y="4608360"/>
            <a:ext cx="3789720" cy="5490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000" spc="-1" strike="noStrike">
                <a:solidFill>
                  <a:srgbClr val="000000"/>
                </a:solidFill>
                <a:latin typeface="Roboto"/>
                <a:ea typeface="DejaVu Sans"/>
              </a:rPr>
              <a:t>Fonte: Informe Blumenau (https://www.informeblumenau.com/sulfabril-reabre-em-2016/)</a:t>
            </a:r>
            <a:r>
              <a:rPr b="0" lang="pt-BR" sz="1000" spc="-1" strike="noStrike">
                <a:solidFill>
                  <a:srgbClr val="000000"/>
                </a:solidFill>
                <a:latin typeface="Arial"/>
                <a:ea typeface="DejaVu Sans"/>
              </a:rPr>
              <a:t> </a:t>
            </a:r>
            <a:endParaRPr b="0" lang="pt-BR" sz="1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543600" y="71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pt-BR" sz="3000" spc="-1" strike="noStrike">
                <a:solidFill>
                  <a:srgbClr val="4967a9"/>
                </a:solidFill>
                <a:latin typeface="Roboto"/>
                <a:ea typeface="Roboto"/>
              </a:rPr>
              <a:t>História – Sulfabril  </a:t>
            </a:r>
            <a:endParaRPr b="0" lang="pt-BR" sz="3000" spc="-1" strike="noStrike">
              <a:latin typeface="Arial"/>
            </a:endParaRPr>
          </a:p>
        </p:txBody>
      </p:sp>
      <p:sp>
        <p:nvSpPr>
          <p:cNvPr id="139" name="CustomShape 2"/>
          <p:cNvSpPr/>
          <p:nvPr/>
        </p:nvSpPr>
        <p:spPr>
          <a:xfrm>
            <a:off x="540000" y="224172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Foi fundada em 13 de janeiro de 1947, em Blumenau, por Paulo Fritzsche, sendo uma pequena confecção de camisas, que de início contava com 23 funcionários;</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Tinha como ramo de atividades a exploração da indústria e comércio de confecção de roupas feitas, trabalhando inicialmente com quatro simples máquinas de costura da marca Singer;     </a:t>
            </a:r>
            <a:endParaRPr b="0" lang="pt-BR" sz="2400" spc="-1" strike="noStrike">
              <a:latin typeface="Arial"/>
            </a:endParaRPr>
          </a:p>
        </p:txBody>
      </p:sp>
      <p:pic>
        <p:nvPicPr>
          <p:cNvPr id="140" name="" descr=""/>
          <p:cNvPicPr/>
          <p:nvPr/>
        </p:nvPicPr>
        <p:blipFill>
          <a:blip r:embed="rId1"/>
          <a:stretch/>
        </p:blipFill>
        <p:spPr>
          <a:xfrm>
            <a:off x="7488000" y="72000"/>
            <a:ext cx="1186920" cy="10796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540000" y="224172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 </a:t>
            </a:r>
            <a:r>
              <a:rPr b="0" lang="pt-BR" sz="2400" spc="-1" strike="noStrike">
                <a:solidFill>
                  <a:srgbClr val="000000"/>
                </a:solidFill>
                <a:latin typeface="Roboto"/>
                <a:ea typeface="Roboto"/>
              </a:rPr>
              <a:t>O primeiro prédio da marca Sulfabril situava-se na antiga Rua Minas Gerais, nº 44, atual Rua Itajaí, nos fundos de um prédio alugado desde então dos irmãos Breitkopf;</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Em 1953, a Sulfabril muda-se para a sede própria na Rua Itajaí, nº 948, diversificando a produção e a costura com o uso das máquinas Overlock, Zig-Zag e Caseado;</a:t>
            </a:r>
            <a:endParaRPr b="0" lang="pt-BR" sz="2400" spc="-1" strike="noStrike">
              <a:latin typeface="Arial"/>
            </a:endParaRPr>
          </a:p>
        </p:txBody>
      </p:sp>
      <p:pic>
        <p:nvPicPr>
          <p:cNvPr id="142" name="" descr=""/>
          <p:cNvPicPr/>
          <p:nvPr/>
        </p:nvPicPr>
        <p:blipFill>
          <a:blip r:embed="rId1"/>
          <a:stretch/>
        </p:blipFill>
        <p:spPr>
          <a:xfrm>
            <a:off x="7488000" y="72000"/>
            <a:ext cx="1186920" cy="10796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540000" y="220572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 </a:t>
            </a:r>
            <a:r>
              <a:rPr b="0" lang="pt-BR" sz="2400" spc="-1" strike="noStrike">
                <a:solidFill>
                  <a:srgbClr val="000000"/>
                </a:solidFill>
                <a:latin typeface="Roboto"/>
                <a:ea typeface="Roboto"/>
              </a:rPr>
              <a:t>Em 1948, adquiriu o primeiro tear circular, da marca Scott Williams, com o objetivo de fazer punhos, e em 1951, mais dois teares Brinton, de diâmetro de 3 e meio polegadas; </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Foi quando deu início à fábrica de malhas;</a:t>
            </a:r>
            <a:endParaRPr b="0" lang="pt-BR" sz="2400" spc="-1" strike="noStrike">
              <a:latin typeface="Arial"/>
            </a:endParaRPr>
          </a:p>
        </p:txBody>
      </p:sp>
      <p:pic>
        <p:nvPicPr>
          <p:cNvPr id="144" name="" descr=""/>
          <p:cNvPicPr/>
          <p:nvPr/>
        </p:nvPicPr>
        <p:blipFill>
          <a:blip r:embed="rId1"/>
          <a:stretch/>
        </p:blipFill>
        <p:spPr>
          <a:xfrm>
            <a:off x="7488000" y="72000"/>
            <a:ext cx="1186920" cy="1079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84960" y="-52200"/>
            <a:ext cx="9312480" cy="5246280"/>
          </a:xfrm>
          <a:prstGeom prst="rect">
            <a:avLst/>
          </a:prstGeom>
          <a:solidFill>
            <a:srgbClr val="263473"/>
          </a:solidFill>
          <a:ln w="0">
            <a:noFill/>
          </a:ln>
        </p:spPr>
        <p:style>
          <a:lnRef idx="0"/>
          <a:fillRef idx="0"/>
          <a:effectRef idx="0"/>
          <a:fontRef idx="minor"/>
        </p:style>
      </p:sp>
      <p:sp>
        <p:nvSpPr>
          <p:cNvPr id="88" name="CustomShape 2"/>
          <p:cNvSpPr/>
          <p:nvPr/>
        </p:nvSpPr>
        <p:spPr>
          <a:xfrm rot="5400000">
            <a:off x="951840" y="4392720"/>
            <a:ext cx="44280" cy="347400"/>
          </a:xfrm>
          <a:prstGeom prst="rect">
            <a:avLst/>
          </a:prstGeom>
          <a:solidFill>
            <a:srgbClr val="1bb7d0"/>
          </a:solidFill>
          <a:ln w="0">
            <a:noFill/>
          </a:ln>
        </p:spPr>
        <p:style>
          <a:lnRef idx="0"/>
          <a:fillRef idx="0"/>
          <a:effectRef idx="0"/>
          <a:fontRef idx="minor"/>
        </p:style>
      </p:sp>
      <p:pic>
        <p:nvPicPr>
          <p:cNvPr id="89" name="Google Shape;51;p13" descr=""/>
          <p:cNvPicPr/>
          <p:nvPr/>
        </p:nvPicPr>
        <p:blipFill>
          <a:blip r:embed="rId1">
            <a:alphaModFix amt="10000"/>
          </a:blip>
          <a:srcRect l="0" t="0" r="0" b="7606"/>
          <a:stretch/>
        </p:blipFill>
        <p:spPr>
          <a:xfrm>
            <a:off x="-84960" y="0"/>
            <a:ext cx="9312480" cy="5246280"/>
          </a:xfrm>
          <a:prstGeom prst="rect">
            <a:avLst/>
          </a:prstGeom>
          <a:ln w="0">
            <a:noFill/>
          </a:ln>
        </p:spPr>
      </p:pic>
      <p:sp>
        <p:nvSpPr>
          <p:cNvPr id="90" name="CustomShape 3"/>
          <p:cNvSpPr/>
          <p:nvPr/>
        </p:nvSpPr>
        <p:spPr>
          <a:xfrm>
            <a:off x="540000" y="548640"/>
            <a:ext cx="7918560" cy="4219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pt-BR" sz="3000" spc="-1" strike="noStrike">
                <a:solidFill>
                  <a:srgbClr val="ffffff"/>
                </a:solidFill>
                <a:latin typeface="Roboto"/>
                <a:ea typeface="Roboto"/>
              </a:rPr>
              <a:t>                        </a:t>
            </a:r>
            <a:r>
              <a:rPr b="1" lang="pt-BR" sz="3000" spc="-1" strike="noStrike">
                <a:solidFill>
                  <a:srgbClr val="ffffff"/>
                </a:solidFill>
                <a:latin typeface="Roboto"/>
                <a:ea typeface="Roboto"/>
              </a:rPr>
              <a:t>Roteiro</a:t>
            </a:r>
            <a:endParaRPr b="0" lang="pt-BR" sz="3000" spc="-1" strike="noStrike">
              <a:latin typeface="Arial"/>
            </a:endParaRPr>
          </a:p>
        </p:txBody>
      </p:sp>
      <p:sp>
        <p:nvSpPr>
          <p:cNvPr id="91" name="CustomShape 4"/>
          <p:cNvSpPr/>
          <p:nvPr/>
        </p:nvSpPr>
        <p:spPr>
          <a:xfrm>
            <a:off x="540000" y="1808640"/>
            <a:ext cx="7918560" cy="421920"/>
          </a:xfrm>
          <a:prstGeom prst="rect">
            <a:avLst/>
          </a:prstGeom>
          <a:noFill/>
          <a:ln w="0">
            <a:noFill/>
          </a:ln>
        </p:spPr>
        <p:style>
          <a:lnRef idx="0"/>
          <a:fillRef idx="0"/>
          <a:effectRef idx="0"/>
          <a:fontRef idx="minor"/>
        </p:style>
        <p:txBody>
          <a:bodyPr lIns="90000" rIns="90000" tIns="91440" bIns="91440" anchor="ctr">
            <a:noAutofit/>
          </a:bodyPr>
          <a:p>
            <a:pPr algn="just">
              <a:lnSpc>
                <a:spcPct val="100000"/>
              </a:lnSpc>
              <a:tabLst>
                <a:tab algn="l" pos="0"/>
              </a:tabLst>
            </a:pPr>
            <a:r>
              <a:rPr b="0" lang="pt-BR" sz="2400" spc="-1" strike="noStrike">
                <a:solidFill>
                  <a:srgbClr val="ffffff"/>
                </a:solidFill>
                <a:latin typeface="Roboto"/>
                <a:ea typeface="Roboto"/>
              </a:rPr>
              <a:t>Empresas que empreenderam no passado e atualmente são de sucesso</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ffffff"/>
                </a:solidFill>
                <a:latin typeface="Roboto"/>
                <a:ea typeface="Roboto"/>
              </a:rPr>
              <a:t>UZ3 Indústria Têxtil </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ffffff"/>
                </a:solidFill>
                <a:latin typeface="Roboto"/>
                <a:ea typeface="Roboto"/>
              </a:rPr>
              <a:t>Havan</a:t>
            </a:r>
            <a:endParaRPr b="0" lang="pt-BR" sz="2400" spc="-1" strike="noStrike">
              <a:latin typeface="Arial"/>
            </a:endParaRPr>
          </a:p>
        </p:txBody>
      </p:sp>
      <p:sp>
        <p:nvSpPr>
          <p:cNvPr id="92" name="CustomShape 5"/>
          <p:cNvSpPr/>
          <p:nvPr/>
        </p:nvSpPr>
        <p:spPr>
          <a:xfrm>
            <a:off x="540000" y="3544200"/>
            <a:ext cx="7918560" cy="421920"/>
          </a:xfrm>
          <a:prstGeom prst="rect">
            <a:avLst/>
          </a:prstGeom>
          <a:noFill/>
          <a:ln w="0">
            <a:noFill/>
          </a:ln>
        </p:spPr>
        <p:style>
          <a:lnRef idx="0"/>
          <a:fillRef idx="0"/>
          <a:effectRef idx="0"/>
          <a:fontRef idx="minor"/>
        </p:style>
        <p:txBody>
          <a:bodyPr lIns="90000" rIns="90000" tIns="91440" bIns="91440" anchor="ctr">
            <a:noAutofit/>
          </a:bodyPr>
          <a:p>
            <a:pPr algn="just">
              <a:lnSpc>
                <a:spcPct val="100000"/>
              </a:lnSpc>
              <a:tabLst>
                <a:tab algn="l" pos="0"/>
              </a:tabLst>
            </a:pPr>
            <a:r>
              <a:rPr b="0" lang="pt-BR" sz="2400" spc="-1" strike="noStrike">
                <a:solidFill>
                  <a:srgbClr val="ffffff"/>
                </a:solidFill>
                <a:latin typeface="Roboto"/>
                <a:ea typeface="Roboto"/>
              </a:rPr>
              <a:t>Empresas que empreenderam no passado e agora não mais</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ffffff"/>
                </a:solidFill>
                <a:latin typeface="Roboto"/>
                <a:ea typeface="Roboto"/>
              </a:rPr>
              <a:t>Sulfabril</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ffffff"/>
                </a:solidFill>
                <a:latin typeface="Roboto"/>
                <a:ea typeface="Roboto"/>
              </a:rPr>
              <a:t>Cia. Hering</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 descr=""/>
          <p:cNvPicPr/>
          <p:nvPr/>
        </p:nvPicPr>
        <p:blipFill>
          <a:blip r:embed="rId1"/>
          <a:stretch/>
        </p:blipFill>
        <p:spPr>
          <a:xfrm>
            <a:off x="7488000" y="72000"/>
            <a:ext cx="1186920" cy="1079640"/>
          </a:xfrm>
          <a:prstGeom prst="rect">
            <a:avLst/>
          </a:prstGeom>
          <a:ln w="0">
            <a:noFill/>
          </a:ln>
        </p:spPr>
      </p:pic>
      <p:sp>
        <p:nvSpPr>
          <p:cNvPr id="146" name="CustomShape 1"/>
          <p:cNvSpPr/>
          <p:nvPr/>
        </p:nvSpPr>
        <p:spPr>
          <a:xfrm>
            <a:off x="540000" y="1044000"/>
            <a:ext cx="7918560" cy="87732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 </a:t>
            </a:r>
            <a:r>
              <a:rPr b="0" lang="pt-BR" sz="2400" spc="-1" strike="noStrike">
                <a:solidFill>
                  <a:srgbClr val="000000"/>
                </a:solidFill>
                <a:latin typeface="Roboto"/>
                <a:ea typeface="Roboto"/>
              </a:rPr>
              <a:t>Até o final da década de 1960 a empresa trabalhava com média de 20 teares, funcionando em dois turnos.</a:t>
            </a:r>
            <a:endParaRPr b="0" lang="pt-BR" sz="2400" spc="-1" strike="noStrike">
              <a:latin typeface="Arial"/>
            </a:endParaRPr>
          </a:p>
        </p:txBody>
      </p:sp>
      <p:pic>
        <p:nvPicPr>
          <p:cNvPr id="147" name="" descr=""/>
          <p:cNvPicPr/>
          <p:nvPr/>
        </p:nvPicPr>
        <p:blipFill>
          <a:blip r:embed="rId2"/>
          <a:stretch/>
        </p:blipFill>
        <p:spPr>
          <a:xfrm>
            <a:off x="2196000" y="1921680"/>
            <a:ext cx="4805640" cy="27939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544680" y="71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pt-BR" sz="3000" spc="-1" strike="noStrike">
                <a:solidFill>
                  <a:srgbClr val="4967a9"/>
                </a:solidFill>
                <a:latin typeface="Roboto"/>
                <a:ea typeface="Roboto"/>
              </a:rPr>
              <a:t>Sulfabril – A queda</a:t>
            </a:r>
            <a:r>
              <a:rPr b="1" lang="pt-BR" sz="3000" spc="-1" strike="noStrike">
                <a:solidFill>
                  <a:srgbClr val="4967a9"/>
                </a:solidFill>
                <a:latin typeface="Roboto"/>
                <a:ea typeface="Roboto"/>
              </a:rPr>
              <a:t>  </a:t>
            </a:r>
            <a:endParaRPr b="0" lang="pt-BR" sz="3000" spc="-1" strike="noStrike">
              <a:latin typeface="Arial"/>
            </a:endParaRPr>
          </a:p>
        </p:txBody>
      </p:sp>
      <p:sp>
        <p:nvSpPr>
          <p:cNvPr id="149" name="CustomShape 2"/>
          <p:cNvSpPr/>
          <p:nvPr/>
        </p:nvSpPr>
        <p:spPr>
          <a:xfrm>
            <a:off x="540000" y="226152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Apesar da falência decretada em 1999, a indústria continuou funcionando como massa falida e passou por oito leilões para tentar pagar a dívida de R$ 50 milhões, referente a débitos trabalhistas;</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Não houve interessados em comprá-la como um todo;</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O leilão se concretizou em 2015;</a:t>
            </a:r>
            <a:endParaRPr b="0" lang="pt-BR" sz="2400" spc="-1" strike="noStrike">
              <a:latin typeface="Arial"/>
            </a:endParaRPr>
          </a:p>
          <a:p>
            <a:pPr algn="just">
              <a:lnSpc>
                <a:spcPct val="100000"/>
              </a:lnSpc>
              <a:tabLst>
                <a:tab algn="l" pos="0"/>
              </a:tabLst>
            </a:pPr>
            <a:r>
              <a:rPr b="0" lang="pt-BR" sz="2400" spc="-1" strike="noStrike">
                <a:solidFill>
                  <a:srgbClr val="000000"/>
                </a:solidFill>
                <a:latin typeface="Roboto"/>
                <a:ea typeface="Roboto"/>
              </a:rPr>
              <a:t>  </a:t>
            </a:r>
            <a:endParaRPr b="0" lang="pt-BR" sz="2400" spc="-1" strike="noStrike">
              <a:latin typeface="Arial"/>
            </a:endParaRPr>
          </a:p>
        </p:txBody>
      </p:sp>
      <p:pic>
        <p:nvPicPr>
          <p:cNvPr id="150" name="" descr=""/>
          <p:cNvPicPr/>
          <p:nvPr/>
        </p:nvPicPr>
        <p:blipFill>
          <a:blip r:embed="rId1"/>
          <a:stretch/>
        </p:blipFill>
        <p:spPr>
          <a:xfrm>
            <a:off x="7488000" y="72000"/>
            <a:ext cx="1186920" cy="10796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540000" y="226152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O auge ocorreu entre as décadas de 1970 e 1980, quando chegou a ter aproximadamente 5 mil funcionários;</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Alguns dos bens conseguiram ser vendidos, como a filial de Ascurra por R$ 4 milhões;</a:t>
            </a:r>
            <a:endParaRPr b="0" lang="pt-BR" sz="2400" spc="-1" strike="noStrike">
              <a:latin typeface="Arial"/>
            </a:endParaRPr>
          </a:p>
          <a:p>
            <a:pPr algn="just">
              <a:lnSpc>
                <a:spcPct val="100000"/>
              </a:lnSpc>
              <a:tabLst>
                <a:tab algn="l" pos="0"/>
              </a:tabLst>
            </a:pPr>
            <a:r>
              <a:rPr b="0" lang="pt-BR" sz="2400" spc="-1" strike="noStrike">
                <a:solidFill>
                  <a:srgbClr val="000000"/>
                </a:solidFill>
                <a:latin typeface="Roboto"/>
                <a:ea typeface="Roboto"/>
              </a:rPr>
              <a:t>  </a:t>
            </a:r>
            <a:endParaRPr b="0" lang="pt-BR" sz="2400" spc="-1" strike="noStrike">
              <a:latin typeface="Arial"/>
            </a:endParaRPr>
          </a:p>
        </p:txBody>
      </p:sp>
      <p:pic>
        <p:nvPicPr>
          <p:cNvPr id="152" name="" descr=""/>
          <p:cNvPicPr/>
          <p:nvPr/>
        </p:nvPicPr>
        <p:blipFill>
          <a:blip r:embed="rId1"/>
          <a:stretch/>
        </p:blipFill>
        <p:spPr>
          <a:xfrm>
            <a:off x="7488000" y="72000"/>
            <a:ext cx="1186920" cy="10796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540000" y="146952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Na década de 1990, a empresa passou a enfrentar a concorrência internacional e, com ela, veio a crise financeira devido ao endividamento junto a instituições bancárias.</a:t>
            </a:r>
            <a:endParaRPr b="0" lang="pt-BR" sz="2400" spc="-1" strike="noStrike">
              <a:latin typeface="Arial"/>
            </a:endParaRPr>
          </a:p>
          <a:p>
            <a:pPr algn="just">
              <a:lnSpc>
                <a:spcPct val="100000"/>
              </a:lnSpc>
              <a:tabLst>
                <a:tab algn="l" pos="0"/>
              </a:tabLst>
            </a:pPr>
            <a:r>
              <a:rPr b="0" lang="pt-BR" sz="2400" spc="-1" strike="noStrike">
                <a:solidFill>
                  <a:srgbClr val="000000"/>
                </a:solidFill>
                <a:latin typeface="Roboto"/>
                <a:ea typeface="Roboto"/>
              </a:rPr>
              <a:t>  </a:t>
            </a:r>
            <a:endParaRPr b="0" lang="pt-BR" sz="2400" spc="-1" strike="noStrike">
              <a:latin typeface="Arial"/>
            </a:endParaRPr>
          </a:p>
        </p:txBody>
      </p:sp>
      <p:pic>
        <p:nvPicPr>
          <p:cNvPr id="154" name="" descr=""/>
          <p:cNvPicPr/>
          <p:nvPr/>
        </p:nvPicPr>
        <p:blipFill>
          <a:blip r:embed="rId1"/>
          <a:stretch/>
        </p:blipFill>
        <p:spPr>
          <a:xfrm>
            <a:off x="3780000" y="2268000"/>
            <a:ext cx="3059640" cy="1691640"/>
          </a:xfrm>
          <a:prstGeom prst="rect">
            <a:avLst/>
          </a:prstGeom>
          <a:ln w="0">
            <a:noFill/>
          </a:ln>
        </p:spPr>
      </p:pic>
      <p:sp>
        <p:nvSpPr>
          <p:cNvPr id="155" name="CustomShape 2"/>
          <p:cNvSpPr/>
          <p:nvPr/>
        </p:nvSpPr>
        <p:spPr>
          <a:xfrm>
            <a:off x="540000" y="3895560"/>
            <a:ext cx="8279640" cy="13158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2400" spc="-1" strike="noStrike">
                <a:solidFill>
                  <a:srgbClr val="000000"/>
                </a:solidFill>
                <a:latin typeface="Roboto"/>
                <a:ea typeface="Roboto"/>
              </a:rPr>
              <a:t>Vídeo: </a:t>
            </a:r>
            <a:r>
              <a:rPr b="0" lang="pt-BR" sz="2400" spc="-1" strike="noStrike" u="sng">
                <a:solidFill>
                  <a:srgbClr val="0097a7"/>
                </a:solidFill>
                <a:uFillTx/>
                <a:latin typeface="Roboto"/>
                <a:ea typeface="Roboto"/>
                <a:hlinkClick r:id="rId2"/>
              </a:rPr>
              <a:t>http://g1.globo.com/sc/santa-catarina/noticia/2014/12/sulfabril-empresa-textil-de-sc-fecha-67-anos-apos-fundacao.html</a:t>
            </a:r>
            <a:r>
              <a:rPr b="0" lang="pt-BR" sz="2400" spc="-1" strike="noStrike" u="sng">
                <a:solidFill>
                  <a:srgbClr val="0097a7"/>
                </a:solidFill>
                <a:uFillTx/>
                <a:latin typeface="Roboto"/>
                <a:ea typeface="Roboto"/>
              </a:rPr>
              <a:t> </a:t>
            </a:r>
            <a:endParaRPr b="0" lang="pt-BR" sz="2400" spc="-1" strike="noStrike">
              <a:latin typeface="Arial"/>
            </a:endParaRPr>
          </a:p>
        </p:txBody>
      </p:sp>
      <p:pic>
        <p:nvPicPr>
          <p:cNvPr id="156" name="" descr=""/>
          <p:cNvPicPr/>
          <p:nvPr/>
        </p:nvPicPr>
        <p:blipFill>
          <a:blip r:embed="rId3"/>
          <a:stretch/>
        </p:blipFill>
        <p:spPr>
          <a:xfrm>
            <a:off x="7488000" y="72000"/>
            <a:ext cx="1186920" cy="10796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543600" y="71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pt-BR" sz="3000" spc="-1" strike="noStrike">
                <a:solidFill>
                  <a:srgbClr val="4967a9"/>
                </a:solidFill>
                <a:latin typeface="Roboto"/>
                <a:ea typeface="Roboto"/>
              </a:rPr>
              <a:t>História – Cia. Hering  </a:t>
            </a:r>
            <a:endParaRPr b="0" lang="pt-BR" sz="3000" spc="-1" strike="noStrike">
              <a:latin typeface="Arial"/>
            </a:endParaRPr>
          </a:p>
        </p:txBody>
      </p:sp>
      <p:sp>
        <p:nvSpPr>
          <p:cNvPr id="158" name="CustomShape 2"/>
          <p:cNvSpPr/>
          <p:nvPr/>
        </p:nvSpPr>
        <p:spPr>
          <a:xfrm>
            <a:off x="540000" y="227268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Linha do Tempo - </a:t>
            </a:r>
            <a:r>
              <a:rPr b="0" lang="pt-BR" sz="2400" spc="-1" strike="noStrike" u="sng">
                <a:solidFill>
                  <a:srgbClr val="0097a7"/>
                </a:solidFill>
                <a:uFillTx/>
                <a:latin typeface="Roboto"/>
                <a:ea typeface="Roboto"/>
                <a:hlinkClick r:id="rId1"/>
              </a:rPr>
              <a:t>https://ri.ciahering.com.br/cia-hering/historico/</a:t>
            </a:r>
            <a:r>
              <a:rPr b="0" lang="pt-BR" sz="2400" spc="-1" strike="noStrike">
                <a:solidFill>
                  <a:srgbClr val="000000"/>
                </a:solidFill>
                <a:latin typeface="Roboto"/>
                <a:ea typeface="Roboto"/>
              </a:rPr>
              <a:t>;</a:t>
            </a:r>
            <a:endParaRPr b="0" lang="pt-BR" sz="2400" spc="-1" strike="noStrike">
              <a:latin typeface="Arial"/>
            </a:endParaRPr>
          </a:p>
          <a:p>
            <a:pPr algn="just">
              <a:lnSpc>
                <a:spcPct val="100000"/>
              </a:lnSpc>
              <a:tabLst>
                <a:tab algn="l" pos="0"/>
              </a:tabLst>
            </a:pP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1878 – Fundada por Hermann Hering, em Blumenau (inicialmente fabricava e vendia charutos).</a:t>
            </a:r>
            <a:endParaRPr b="0" lang="pt-BR" sz="2400" spc="-1" strike="noStrike">
              <a:latin typeface="Arial"/>
            </a:endParaRPr>
          </a:p>
          <a:p>
            <a:pPr algn="just">
              <a:lnSpc>
                <a:spcPct val="100000"/>
              </a:lnSpc>
              <a:tabLst>
                <a:tab algn="l" pos="0"/>
              </a:tabLst>
            </a:pPr>
            <a:r>
              <a:rPr b="0" lang="pt-BR" sz="2400" spc="-1" strike="noStrike">
                <a:solidFill>
                  <a:srgbClr val="000000"/>
                </a:solidFill>
                <a:latin typeface="Roboto"/>
                <a:ea typeface="Roboto"/>
              </a:rPr>
              <a:t>  </a:t>
            </a:r>
            <a:endParaRPr b="0" lang="pt-BR" sz="2400" spc="-1" strike="noStrike">
              <a:latin typeface="Arial"/>
            </a:endParaRPr>
          </a:p>
        </p:txBody>
      </p:sp>
      <p:pic>
        <p:nvPicPr>
          <p:cNvPr id="159" name="" descr=""/>
          <p:cNvPicPr/>
          <p:nvPr/>
        </p:nvPicPr>
        <p:blipFill>
          <a:blip r:embed="rId2"/>
          <a:stretch/>
        </p:blipFill>
        <p:spPr>
          <a:xfrm>
            <a:off x="7488000" y="72000"/>
            <a:ext cx="1151640" cy="10796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543600" y="71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pt-BR" sz="3000" spc="-1" strike="noStrike">
                <a:solidFill>
                  <a:srgbClr val="4967a9"/>
                </a:solidFill>
                <a:latin typeface="Roboto"/>
                <a:ea typeface="Roboto"/>
              </a:rPr>
              <a:t>Cia. Hering – A venda de ações</a:t>
            </a:r>
            <a:r>
              <a:rPr b="1" lang="pt-BR" sz="3000" spc="-1" strike="noStrike">
                <a:solidFill>
                  <a:srgbClr val="4967a9"/>
                </a:solidFill>
                <a:latin typeface="Roboto"/>
                <a:ea typeface="Roboto"/>
              </a:rPr>
              <a:t>  </a:t>
            </a:r>
            <a:endParaRPr b="0" lang="pt-BR" sz="3000" spc="-1" strike="noStrike">
              <a:latin typeface="Arial"/>
            </a:endParaRPr>
          </a:p>
        </p:txBody>
      </p:sp>
      <p:sp>
        <p:nvSpPr>
          <p:cNvPr id="161" name="CustomShape 2"/>
          <p:cNvSpPr/>
          <p:nvPr/>
        </p:nvSpPr>
        <p:spPr>
          <a:xfrm>
            <a:off x="540000" y="2272680"/>
            <a:ext cx="7918560" cy="1083600"/>
          </a:xfrm>
          <a:prstGeom prst="rect">
            <a:avLst/>
          </a:prstGeom>
          <a:noFill/>
          <a:ln w="0">
            <a:noFill/>
          </a:ln>
        </p:spPr>
        <p:style>
          <a:lnRef idx="0"/>
          <a:fillRef idx="0"/>
          <a:effectRef idx="0"/>
          <a:fontRef idx="minor"/>
        </p:style>
        <p:txBody>
          <a:bodyPr lIns="90000" rIns="90000" tIns="91440" bIns="91440" anchor="ctr">
            <a:noAutofit/>
          </a:bodyPr>
          <a:p>
            <a:pPr algn="just">
              <a:lnSpc>
                <a:spcPct val="100000"/>
              </a:lnSpc>
              <a:tabLst>
                <a:tab algn="l" pos="0"/>
              </a:tabLst>
            </a:pPr>
            <a:endParaRPr b="0" lang="pt-BR" sz="1800" spc="-1" strike="noStrike">
              <a:latin typeface="Arial"/>
            </a:endParaRPr>
          </a:p>
          <a:p>
            <a:pPr algn="just">
              <a:lnSpc>
                <a:spcPct val="100000"/>
              </a:lnSpc>
              <a:tabLst>
                <a:tab algn="l" pos="0"/>
              </a:tabLst>
            </a:pPr>
            <a:r>
              <a:rPr b="0" lang="pt-BR" sz="2400" spc="-1" strike="noStrike">
                <a:solidFill>
                  <a:srgbClr val="000000"/>
                </a:solidFill>
                <a:latin typeface="Roboto"/>
                <a:ea typeface="Roboto"/>
              </a:rPr>
              <a:t>  </a:t>
            </a:r>
            <a:endParaRPr b="0" lang="pt-BR" sz="2400" spc="-1" strike="noStrike">
              <a:latin typeface="Arial"/>
            </a:endParaRPr>
          </a:p>
        </p:txBody>
      </p:sp>
      <p:sp>
        <p:nvSpPr>
          <p:cNvPr id="162" name="CustomShape 3"/>
          <p:cNvSpPr/>
          <p:nvPr/>
        </p:nvSpPr>
        <p:spPr>
          <a:xfrm>
            <a:off x="540000" y="1566000"/>
            <a:ext cx="7918560" cy="1083600"/>
          </a:xfrm>
          <a:prstGeom prst="rect">
            <a:avLst/>
          </a:prstGeom>
          <a:noFill/>
          <a:ln w="0">
            <a:noFill/>
          </a:ln>
        </p:spPr>
        <p:style>
          <a:lnRef idx="0"/>
          <a:fillRef idx="0"/>
          <a:effectRef idx="0"/>
          <a:fontRef idx="minor"/>
        </p:style>
        <p:txBody>
          <a:bodyPr lIns="90000" rIns="90000" tIns="91440" bIns="91440" anchor="ctr">
            <a:noAutofit/>
          </a:bodyPr>
          <a:p>
            <a:pPr marL="216000" indent="-214560">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Devido as percas ocorridas em 2020, pela Cia Hering, seus proprietários decidiram negociar suas ações da empresa e vendê-la para o Grupo Soma (fusão). </a:t>
            </a:r>
            <a:endParaRPr b="0" lang="pt-BR" sz="2400" spc="-1" strike="noStrike">
              <a:latin typeface="Arial"/>
            </a:endParaRPr>
          </a:p>
          <a:p>
            <a:pPr algn="just">
              <a:lnSpc>
                <a:spcPct val="100000"/>
              </a:lnSpc>
              <a:tabLst>
                <a:tab algn="l" pos="0"/>
              </a:tabLst>
            </a:pPr>
            <a:r>
              <a:rPr b="0" lang="pt-BR" sz="2400" spc="-1" strike="noStrike">
                <a:solidFill>
                  <a:srgbClr val="000000"/>
                </a:solidFill>
                <a:latin typeface="Roboto"/>
                <a:ea typeface="Roboto"/>
              </a:rPr>
              <a:t>  </a:t>
            </a:r>
            <a:endParaRPr b="0" lang="pt-BR" sz="2400" spc="-1" strike="noStrike">
              <a:latin typeface="Arial"/>
            </a:endParaRPr>
          </a:p>
        </p:txBody>
      </p:sp>
      <p:sp>
        <p:nvSpPr>
          <p:cNvPr id="163" name="CustomShape 4"/>
          <p:cNvSpPr/>
          <p:nvPr/>
        </p:nvSpPr>
        <p:spPr>
          <a:xfrm>
            <a:off x="540000" y="2286000"/>
            <a:ext cx="7918560" cy="1083600"/>
          </a:xfrm>
          <a:prstGeom prst="rect">
            <a:avLst/>
          </a:prstGeom>
          <a:noFill/>
          <a:ln w="0">
            <a:noFill/>
          </a:ln>
        </p:spPr>
        <p:style>
          <a:lnRef idx="0"/>
          <a:fillRef idx="0"/>
          <a:effectRef idx="0"/>
          <a:fontRef idx="minor"/>
        </p:style>
      </p:sp>
      <p:pic>
        <p:nvPicPr>
          <p:cNvPr id="164" name="" descr=""/>
          <p:cNvPicPr/>
          <p:nvPr/>
        </p:nvPicPr>
        <p:blipFill>
          <a:blip r:embed="rId1"/>
          <a:stretch/>
        </p:blipFill>
        <p:spPr>
          <a:xfrm>
            <a:off x="3060000" y="2592000"/>
            <a:ext cx="3059640" cy="2087640"/>
          </a:xfrm>
          <a:prstGeom prst="rect">
            <a:avLst/>
          </a:prstGeom>
          <a:ln w="0">
            <a:noFill/>
          </a:ln>
        </p:spPr>
      </p:pic>
      <p:pic>
        <p:nvPicPr>
          <p:cNvPr id="165" name="" descr=""/>
          <p:cNvPicPr/>
          <p:nvPr/>
        </p:nvPicPr>
        <p:blipFill>
          <a:blip r:embed="rId2"/>
          <a:stretch/>
        </p:blipFill>
        <p:spPr>
          <a:xfrm>
            <a:off x="7488000" y="72000"/>
            <a:ext cx="1151640" cy="10796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6" name="Table 1"/>
          <p:cNvGraphicFramePr/>
          <p:nvPr/>
        </p:nvGraphicFramePr>
        <p:xfrm>
          <a:off x="366840" y="1499400"/>
          <a:ext cx="8416800" cy="2886480"/>
        </p:xfrm>
        <a:graphic>
          <a:graphicData uri="http://schemas.openxmlformats.org/drawingml/2006/table">
            <a:tbl>
              <a:tblPr/>
              <a:tblGrid>
                <a:gridCol w="1509120"/>
                <a:gridCol w="3220200"/>
                <a:gridCol w="3687840"/>
              </a:tblGrid>
              <a:tr h="405720">
                <a:tc>
                  <a:txBody>
                    <a:bodyPr lIns="90000" rIns="90000">
                      <a:noAutofit/>
                    </a:bodyPr>
                    <a:p>
                      <a:pPr algn="ctr">
                        <a:lnSpc>
                          <a:spcPct val="100000"/>
                        </a:lnSpc>
                      </a:pPr>
                      <a:r>
                        <a:rPr b="1" lang="pt-BR" sz="1400" spc="-1" strike="noStrike">
                          <a:latin typeface="Arial"/>
                        </a:rPr>
                        <a:t>Empresas</a:t>
                      </a:r>
                      <a:endParaRPr b="0" lang="pt-BR"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rotWithShape="0">
                      <a:gsLst>
                        <a:gs pos="0">
                          <a:srgbClr val="fcaf3e"/>
                        </a:gs>
                        <a:gs pos="100000">
                          <a:srgbClr val="e0b815"/>
                        </a:gs>
                      </a:gsLst>
                      <a:lin ang="3600000"/>
                    </a:gradFill>
                  </a:tcPr>
                </a:tc>
                <a:tc>
                  <a:txBody>
                    <a:bodyPr lIns="90000" rIns="90000">
                      <a:noAutofit/>
                    </a:bodyPr>
                    <a:p>
                      <a:pPr algn="ctr">
                        <a:lnSpc>
                          <a:spcPct val="100000"/>
                        </a:lnSpc>
                      </a:pPr>
                      <a:r>
                        <a:rPr b="1" lang="pt-BR" sz="1400" spc="-1" strike="noStrike">
                          <a:latin typeface="Arial"/>
                        </a:rPr>
                        <a:t>Fatores de Sucesso</a:t>
                      </a:r>
                      <a:endParaRPr b="0" lang="pt-BR"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rotWithShape="0">
                      <a:gsLst>
                        <a:gs pos="0">
                          <a:srgbClr val="fcaf3e"/>
                        </a:gs>
                        <a:gs pos="100000">
                          <a:srgbClr val="e0b815"/>
                        </a:gs>
                      </a:gsLst>
                      <a:lin ang="3600000"/>
                    </a:gradFill>
                  </a:tcPr>
                </a:tc>
                <a:tc>
                  <a:txBody>
                    <a:bodyPr lIns="90000" rIns="90000">
                      <a:noAutofit/>
                    </a:bodyPr>
                    <a:p>
                      <a:pPr algn="ctr">
                        <a:lnSpc>
                          <a:spcPct val="100000"/>
                        </a:lnSpc>
                      </a:pPr>
                      <a:r>
                        <a:rPr b="1" lang="pt-BR" sz="1400" spc="-1" strike="noStrike">
                          <a:latin typeface="Arial"/>
                        </a:rPr>
                        <a:t>Fatores de Fracasso</a:t>
                      </a:r>
                      <a:endParaRPr b="0" lang="pt-BR"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gradFill rotWithShape="0">
                      <a:gsLst>
                        <a:gs pos="0">
                          <a:srgbClr val="fcaf3e"/>
                        </a:gs>
                        <a:gs pos="100000">
                          <a:srgbClr val="e0b815"/>
                        </a:gs>
                      </a:gsLst>
                      <a:lin ang="3600000"/>
                    </a:gradFill>
                  </a:tcPr>
                </a:tc>
              </a:tr>
              <a:tr h="612000">
                <a:tc>
                  <a:txBody>
                    <a:bodyPr lIns="90000" rIns="90000">
                      <a:noAutofit/>
                    </a:bodyPr>
                    <a:p>
                      <a:pPr algn="ctr">
                        <a:lnSpc>
                          <a:spcPct val="100000"/>
                        </a:lnSpc>
                      </a:pPr>
                      <a:r>
                        <a:rPr b="1" lang="pt-BR" sz="1400" spc="-1" strike="noStrike">
                          <a:solidFill>
                            <a:srgbClr val="784b04"/>
                          </a:solidFill>
                          <a:latin typeface="Arial"/>
                        </a:rPr>
                        <a:t>UZ3 Indústria Têxtil</a:t>
                      </a:r>
                      <a:endParaRPr b="0" lang="pt-BR" sz="14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f6d"/>
                    </a:solidFill>
                  </a:tcPr>
                </a:tc>
                <a:tc>
                  <a:txBody>
                    <a:bodyPr lIns="90000" rIns="90000">
                      <a:noAutofit/>
                    </a:bodyPr>
                    <a:p>
                      <a:pPr algn="ctr">
                        <a:lnSpc>
                          <a:spcPct val="100000"/>
                        </a:lnSpc>
                      </a:pPr>
                      <a:r>
                        <a:rPr b="0" lang="pt-BR" sz="1200" spc="-1" strike="noStrike">
                          <a:latin typeface="Arial"/>
                        </a:rPr>
                        <a:t>Cuidado e zelo na seleção de matéria-prima, dos acabamentos e de cada detalhe da produção; qualidade da peça; inovação, transparência e respeito aos clientes.   </a:t>
                      </a:r>
                      <a:endParaRPr b="0" lang="pt-BR" sz="12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f99"/>
                    </a:solidFill>
                  </a:tcPr>
                </a:tc>
                <a:tc>
                  <a:txBody>
                    <a:bodyPr lIns="90000" rIns="90000">
                      <a:noAutofit/>
                    </a:bodyPr>
                    <a:p>
                      <a:pPr algn="ctr">
                        <a:lnSpc>
                          <a:spcPct val="100000"/>
                        </a:lnSpc>
                      </a:pPr>
                      <a:r>
                        <a:rPr b="0" lang="pt-BR" sz="1200" spc="-1" strike="noStrike">
                          <a:latin typeface="Arial"/>
                        </a:rPr>
                        <a:t>X</a:t>
                      </a:r>
                      <a:endParaRPr b="0" lang="pt-BR" sz="12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ffff99"/>
                    </a:solidFill>
                  </a:tcPr>
                </a:tc>
              </a:tr>
              <a:tr h="763200">
                <a:tc>
                  <a:txBody>
                    <a:bodyPr lIns="90000" rIns="90000">
                      <a:noAutofit/>
                    </a:bodyPr>
                    <a:p>
                      <a:pPr algn="ctr">
                        <a:lnSpc>
                          <a:spcPct val="100000"/>
                        </a:lnSpc>
                      </a:pPr>
                      <a:r>
                        <a:rPr b="1" lang="pt-BR" sz="1400" spc="-1" strike="noStrike">
                          <a:solidFill>
                            <a:srgbClr val="784b04"/>
                          </a:solidFill>
                          <a:latin typeface="Arial"/>
                        </a:rPr>
                        <a:t>Havan</a:t>
                      </a:r>
                      <a:endParaRPr b="0" lang="pt-BR"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6d"/>
                    </a:solidFill>
                  </a:tcPr>
                </a:tc>
                <a:tc>
                  <a:txBody>
                    <a:bodyPr lIns="90000" rIns="90000">
                      <a:noAutofit/>
                    </a:bodyPr>
                    <a:p>
                      <a:pPr algn="ctr">
                        <a:lnSpc>
                          <a:spcPct val="100000"/>
                        </a:lnSpc>
                      </a:pPr>
                      <a:r>
                        <a:rPr b="0" lang="pt-BR" sz="1200" spc="-1" strike="noStrike">
                          <a:latin typeface="Arial"/>
                        </a:rPr>
                        <a:t>Espírito empreendedor, desejo de sempre se superar e entregar o melhor, metas claras e bem definidas, inovação nos métodos de trabalho e nas contratações.   </a:t>
                      </a:r>
                      <a:endParaRPr b="0" lang="pt-BR"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cc"/>
                    </a:solidFill>
                  </a:tcPr>
                </a:tc>
                <a:tc>
                  <a:txBody>
                    <a:bodyPr lIns="90000" rIns="90000">
                      <a:noAutofit/>
                    </a:bodyPr>
                    <a:p>
                      <a:pPr algn="ctr">
                        <a:lnSpc>
                          <a:spcPct val="100000"/>
                        </a:lnSpc>
                      </a:pPr>
                      <a:r>
                        <a:rPr b="0" lang="pt-BR" sz="1200" spc="-1" strike="noStrike">
                          <a:latin typeface="Arial"/>
                        </a:rPr>
                        <a:t>X</a:t>
                      </a:r>
                      <a:endParaRPr b="0" lang="pt-BR"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cc"/>
                    </a:solidFill>
                  </a:tcPr>
                </a:tc>
              </a:tr>
              <a:tr h="498960">
                <a:tc>
                  <a:txBody>
                    <a:bodyPr lIns="90000" rIns="90000">
                      <a:noAutofit/>
                    </a:bodyPr>
                    <a:p>
                      <a:pPr algn="ctr">
                        <a:lnSpc>
                          <a:spcPct val="100000"/>
                        </a:lnSpc>
                      </a:pPr>
                      <a:r>
                        <a:rPr b="1" lang="pt-BR" sz="1400" spc="-1" strike="noStrike">
                          <a:solidFill>
                            <a:srgbClr val="784b04"/>
                          </a:solidFill>
                          <a:latin typeface="Arial"/>
                        </a:rPr>
                        <a:t>Sulfabril</a:t>
                      </a:r>
                      <a:endParaRPr b="0" lang="pt-BR"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6d"/>
                    </a:solidFill>
                  </a:tcPr>
                </a:tc>
                <a:tc>
                  <a:txBody>
                    <a:bodyPr lIns="90000" rIns="90000">
                      <a:noAutofit/>
                    </a:bodyPr>
                    <a:p>
                      <a:pPr algn="ctr">
                        <a:lnSpc>
                          <a:spcPct val="100000"/>
                        </a:lnSpc>
                      </a:pPr>
                      <a:r>
                        <a:rPr b="0" lang="pt-BR" sz="1200" spc="-1" strike="noStrike">
                          <a:latin typeface="Arial"/>
                        </a:rPr>
                        <a:t>X</a:t>
                      </a:r>
                      <a:endParaRPr b="0" lang="pt-BR"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99"/>
                    </a:solidFill>
                  </a:tcPr>
                </a:tc>
                <a:tc>
                  <a:txBody>
                    <a:bodyPr lIns="90000" rIns="90000">
                      <a:noAutofit/>
                    </a:bodyPr>
                    <a:p>
                      <a:pPr algn="ctr">
                        <a:lnSpc>
                          <a:spcPct val="100000"/>
                        </a:lnSpc>
                      </a:pPr>
                      <a:r>
                        <a:rPr b="0" lang="pt-BR" sz="1200" spc="-1" strike="noStrike">
                          <a:latin typeface="Arial"/>
                        </a:rPr>
                        <a:t>Débitos trabalhistas e endividamento junto a instituições bancárias (crise financeira), despreparo no enfrentamento da concorrência internacional.</a:t>
                      </a:r>
                      <a:endParaRPr b="0" lang="pt-BR"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99"/>
                    </a:solidFill>
                  </a:tcPr>
                </a:tc>
              </a:tr>
              <a:tr h="606960">
                <a:tc>
                  <a:txBody>
                    <a:bodyPr lIns="90000" rIns="90000">
                      <a:noAutofit/>
                    </a:bodyPr>
                    <a:p>
                      <a:pPr algn="ctr">
                        <a:lnSpc>
                          <a:spcPct val="100000"/>
                        </a:lnSpc>
                      </a:pPr>
                      <a:r>
                        <a:rPr b="1" lang="pt-BR" sz="1400" spc="-1" strike="noStrike">
                          <a:solidFill>
                            <a:srgbClr val="784b04"/>
                          </a:solidFill>
                          <a:latin typeface="Arial"/>
                        </a:rPr>
                        <a:t>Cia. Hering</a:t>
                      </a:r>
                      <a:endParaRPr b="0" lang="pt-BR"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6d"/>
                    </a:solidFill>
                  </a:tcPr>
                </a:tc>
                <a:tc>
                  <a:txBody>
                    <a:bodyPr lIns="90000" rIns="90000">
                      <a:noAutofit/>
                    </a:bodyPr>
                    <a:p>
                      <a:pPr algn="ctr">
                        <a:lnSpc>
                          <a:spcPct val="100000"/>
                        </a:lnSpc>
                      </a:pPr>
                      <a:r>
                        <a:rPr b="0" lang="pt-BR" sz="1200" spc="-1" strike="noStrike">
                          <a:latin typeface="Arial"/>
                        </a:rPr>
                        <a:t>X</a:t>
                      </a:r>
                      <a:endParaRPr b="0" lang="pt-BR"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cc"/>
                    </a:solidFill>
                  </a:tcPr>
                </a:tc>
                <a:tc>
                  <a:txBody>
                    <a:bodyPr lIns="90000" rIns="90000">
                      <a:noAutofit/>
                    </a:bodyPr>
                    <a:p>
                      <a:pPr algn="ctr">
                        <a:lnSpc>
                          <a:spcPct val="100000"/>
                        </a:lnSpc>
                      </a:pPr>
                      <a:r>
                        <a:rPr b="0" lang="pt-BR" sz="1200" spc="-1" strike="noStrike">
                          <a:latin typeface="Arial"/>
                          <a:ea typeface="Microsoft YaHei"/>
                        </a:rPr>
                        <a:t>Inabilidade para lidar com as percas ocorridas nas vendas de 2020, devido a pandemia de coronavírus; crise financeira.</a:t>
                      </a:r>
                      <a:endParaRPr b="0" lang="pt-BR"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cc"/>
                    </a:solidFill>
                  </a:tcPr>
                </a:tc>
              </a:tr>
            </a:tbl>
          </a:graphicData>
        </a:graphic>
      </p:graphicFrame>
      <p:sp>
        <p:nvSpPr>
          <p:cNvPr id="167" name="CustomShape 2"/>
          <p:cNvSpPr/>
          <p:nvPr/>
        </p:nvSpPr>
        <p:spPr>
          <a:xfrm>
            <a:off x="543600" y="67500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pt-BR" sz="3000" spc="-1" strike="noStrike">
                <a:solidFill>
                  <a:srgbClr val="4967a9"/>
                </a:solidFill>
                <a:latin typeface="Roboto"/>
                <a:ea typeface="Roboto"/>
              </a:rPr>
              <a:t>Análise comparativa – Fatores determinantes do sucesso e do fracasso das empresas</a:t>
            </a:r>
            <a:r>
              <a:rPr b="1" lang="pt-BR" sz="3000" spc="-1" strike="noStrike">
                <a:solidFill>
                  <a:srgbClr val="4967a9"/>
                </a:solidFill>
                <a:latin typeface="Roboto"/>
                <a:ea typeface="Roboto"/>
              </a:rPr>
              <a:t>  </a:t>
            </a:r>
            <a:endParaRPr b="0" lang="pt-BR" sz="3000" spc="-1" strike="noStrike">
              <a:latin typeface="Arial"/>
            </a:endParaRPr>
          </a:p>
        </p:txBody>
      </p:sp>
      <p:sp>
        <p:nvSpPr>
          <p:cNvPr id="168" name="CustomShape 3"/>
          <p:cNvSpPr/>
          <p:nvPr/>
        </p:nvSpPr>
        <p:spPr>
          <a:xfrm>
            <a:off x="3888000" y="4742640"/>
            <a:ext cx="1259640" cy="259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000" spc="-1" strike="noStrike">
                <a:solidFill>
                  <a:srgbClr val="000000"/>
                </a:solidFill>
                <a:latin typeface="Roboto"/>
                <a:ea typeface="DejaVu Sans"/>
              </a:rPr>
              <a:t>Fonte: As autoras</a:t>
            </a:r>
            <a:endParaRPr b="0" lang="pt-BR" sz="1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543600" y="500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pt-BR" sz="3000" spc="-1" strike="noStrike">
                <a:solidFill>
                  <a:srgbClr val="4967a9"/>
                </a:solidFill>
                <a:latin typeface="Roboto"/>
                <a:ea typeface="Roboto"/>
              </a:rPr>
              <a:t>Referências  </a:t>
            </a:r>
            <a:endParaRPr b="0" lang="pt-BR" sz="3000" spc="-1" strike="noStrike">
              <a:latin typeface="Arial"/>
            </a:endParaRPr>
          </a:p>
        </p:txBody>
      </p:sp>
      <p:sp>
        <p:nvSpPr>
          <p:cNvPr id="170" name="CustomShape 2"/>
          <p:cNvSpPr/>
          <p:nvPr/>
        </p:nvSpPr>
        <p:spPr>
          <a:xfrm>
            <a:off x="540000" y="2261520"/>
            <a:ext cx="7918560" cy="108360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pt-BR" sz="1600" spc="-1" strike="noStrike">
                <a:solidFill>
                  <a:srgbClr val="000000"/>
                </a:solidFill>
                <a:latin typeface="Roboto"/>
                <a:ea typeface="Roboto"/>
              </a:rPr>
              <a:t>Colisão:</a:t>
            </a:r>
            <a:r>
              <a:rPr b="0" lang="pt-BR" sz="1600" spc="-1" strike="noStrike">
                <a:solidFill>
                  <a:srgbClr val="000000"/>
                </a:solidFill>
                <a:latin typeface="Roboto"/>
                <a:ea typeface="Roboto"/>
              </a:rPr>
              <a:t> </a:t>
            </a:r>
            <a:r>
              <a:rPr b="0" lang="pt-BR" sz="1600" spc="-1" strike="noStrike" u="sng">
                <a:solidFill>
                  <a:srgbClr val="0097a7"/>
                </a:solidFill>
                <a:uFillTx/>
                <a:latin typeface="Roboto"/>
                <a:ea typeface="Roboto"/>
                <a:hlinkClick r:id="rId1"/>
              </a:rPr>
              <a:t>https://www.colisao.com.br/empresa</a:t>
            </a:r>
            <a:endParaRPr b="0" lang="pt-BR" sz="1600" spc="-1" strike="noStrike">
              <a:latin typeface="Arial"/>
            </a:endParaRPr>
          </a:p>
          <a:p>
            <a:pPr>
              <a:lnSpc>
                <a:spcPct val="100000"/>
              </a:lnSpc>
              <a:tabLst>
                <a:tab algn="l" pos="0"/>
              </a:tabLst>
            </a:pPr>
            <a:r>
              <a:rPr b="0" lang="pt-BR" sz="1600" spc="-1" strike="noStrike">
                <a:solidFill>
                  <a:srgbClr val="000000"/>
                </a:solidFill>
                <a:latin typeface="Roboto"/>
                <a:ea typeface="Roboto"/>
              </a:rPr>
              <a:t>  </a:t>
            </a:r>
            <a:endParaRPr b="0" lang="pt-BR" sz="1600" spc="-1" strike="noStrike">
              <a:latin typeface="Arial"/>
            </a:endParaRPr>
          </a:p>
          <a:p>
            <a:pPr>
              <a:lnSpc>
                <a:spcPct val="100000"/>
              </a:lnSpc>
              <a:tabLst>
                <a:tab algn="l" pos="0"/>
              </a:tabLst>
            </a:pPr>
            <a:r>
              <a:rPr b="1" lang="pt-BR" sz="1600" spc="-1" strike="noStrike">
                <a:solidFill>
                  <a:srgbClr val="000000"/>
                </a:solidFill>
                <a:latin typeface="Roboto"/>
                <a:ea typeface="Roboto"/>
              </a:rPr>
              <a:t>Havan:</a:t>
            </a:r>
            <a:r>
              <a:rPr b="0" lang="pt-BR" sz="1600" spc="-1" strike="noStrike">
                <a:solidFill>
                  <a:srgbClr val="000000"/>
                </a:solidFill>
                <a:latin typeface="Roboto"/>
                <a:ea typeface="Roboto"/>
              </a:rPr>
              <a:t> </a:t>
            </a:r>
            <a:r>
              <a:rPr b="0" lang="pt-BR" sz="1600" spc="-1" strike="noStrike" u="sng">
                <a:solidFill>
                  <a:srgbClr val="0097a7"/>
                </a:solidFill>
                <a:uFillTx/>
                <a:latin typeface="Roboto"/>
                <a:ea typeface="Roboto"/>
                <a:hlinkClick r:id="rId2"/>
              </a:rPr>
              <a:t>https://www.imobiliariamoresco.com.br/a-historia-da-havan-em-brusque/</a:t>
            </a:r>
            <a:endParaRPr b="0" lang="pt-BR" sz="1600" spc="-1" strike="noStrike">
              <a:latin typeface="Arial"/>
            </a:endParaRPr>
          </a:p>
          <a:p>
            <a:pPr>
              <a:lnSpc>
                <a:spcPct val="100000"/>
              </a:lnSpc>
              <a:tabLst>
                <a:tab algn="l" pos="0"/>
              </a:tabLst>
            </a:pPr>
            <a:endParaRPr b="0" lang="pt-BR" sz="1600" spc="-1" strike="noStrike">
              <a:latin typeface="Arial"/>
            </a:endParaRPr>
          </a:p>
          <a:p>
            <a:pPr>
              <a:lnSpc>
                <a:spcPct val="100000"/>
              </a:lnSpc>
              <a:tabLst>
                <a:tab algn="l" pos="0"/>
              </a:tabLst>
            </a:pPr>
            <a:r>
              <a:rPr b="1" lang="pt-BR" sz="1600" spc="-1" strike="noStrike">
                <a:solidFill>
                  <a:srgbClr val="000000"/>
                </a:solidFill>
                <a:latin typeface="Roboto"/>
                <a:ea typeface="Roboto"/>
              </a:rPr>
              <a:t>Sulfabril:</a:t>
            </a:r>
            <a:r>
              <a:rPr b="0" lang="pt-BR" sz="1600" spc="-1" strike="noStrike">
                <a:solidFill>
                  <a:srgbClr val="000000"/>
                </a:solidFill>
                <a:latin typeface="Roboto"/>
                <a:ea typeface="Roboto"/>
              </a:rPr>
              <a:t>   </a:t>
            </a:r>
            <a:r>
              <a:rPr b="0" lang="pt-BR" sz="1600" spc="-1" strike="noStrike" u="sng">
                <a:solidFill>
                  <a:srgbClr val="0097a7"/>
                </a:solidFill>
                <a:uFillTx/>
                <a:latin typeface="Roboto"/>
                <a:ea typeface="Roboto"/>
                <a:hlinkClick r:id="rId3"/>
              </a:rPr>
              <a:t>https://www.blumenau.sc.gov.br/secretarias/fundacao-cultural/fcblu/memaoria-digital-construacaao-da-sulfabril61</a:t>
            </a:r>
            <a:endParaRPr b="0" lang="pt-BR" sz="1600" spc="-1" strike="noStrike">
              <a:latin typeface="Arial"/>
            </a:endParaRPr>
          </a:p>
          <a:p>
            <a:pPr>
              <a:lnSpc>
                <a:spcPct val="100000"/>
              </a:lnSpc>
              <a:tabLst>
                <a:tab algn="l" pos="0"/>
              </a:tabLst>
            </a:pPr>
            <a:endParaRPr b="0" lang="pt-BR" sz="1600" spc="-1" strike="noStrike">
              <a:latin typeface="Arial"/>
            </a:endParaRPr>
          </a:p>
          <a:p>
            <a:pPr>
              <a:lnSpc>
                <a:spcPct val="100000"/>
              </a:lnSpc>
              <a:tabLst>
                <a:tab algn="l" pos="0"/>
              </a:tabLst>
            </a:pPr>
            <a:r>
              <a:rPr b="1" lang="pt-BR" sz="1600" spc="-1" strike="noStrike">
                <a:solidFill>
                  <a:srgbClr val="000000"/>
                </a:solidFill>
                <a:latin typeface="Roboto"/>
                <a:ea typeface="Roboto"/>
              </a:rPr>
              <a:t>Sulfabril:</a:t>
            </a:r>
            <a:r>
              <a:rPr b="0" lang="pt-BR" sz="1600" spc="-1" strike="noStrike">
                <a:solidFill>
                  <a:srgbClr val="000000"/>
                </a:solidFill>
                <a:latin typeface="Roboto"/>
                <a:ea typeface="Roboto"/>
              </a:rPr>
              <a:t> </a:t>
            </a:r>
            <a:r>
              <a:rPr b="0" lang="pt-BR" sz="1600" spc="-1" strike="noStrike" u="sng">
                <a:solidFill>
                  <a:srgbClr val="0097a7"/>
                </a:solidFill>
                <a:uFillTx/>
                <a:latin typeface="Roboto"/>
                <a:ea typeface="Roboto"/>
                <a:hlinkClick r:id="rId4"/>
              </a:rPr>
              <a:t>http://g1.globo.com/sc/santa-catarina/noticia/2014/12/sulfabril-empresa-textil-de-sc-fecha-67-anos-apos-fundacao.html</a:t>
            </a:r>
            <a:endParaRPr b="0" lang="pt-BR" sz="1600" spc="-1" strike="noStrike">
              <a:latin typeface="Arial"/>
            </a:endParaRPr>
          </a:p>
          <a:p>
            <a:pPr>
              <a:lnSpc>
                <a:spcPct val="100000"/>
              </a:lnSpc>
              <a:tabLst>
                <a:tab algn="l" pos="0"/>
              </a:tabLst>
            </a:pPr>
            <a:endParaRPr b="0" lang="pt-BR" sz="1600" spc="-1" strike="noStrike">
              <a:latin typeface="Arial"/>
            </a:endParaRPr>
          </a:p>
          <a:p>
            <a:pPr>
              <a:lnSpc>
                <a:spcPct val="100000"/>
              </a:lnSpc>
              <a:tabLst>
                <a:tab algn="l" pos="0"/>
              </a:tabLst>
            </a:pPr>
            <a:r>
              <a:rPr b="1" lang="pt-BR" sz="1600" spc="-1" strike="noStrike">
                <a:solidFill>
                  <a:srgbClr val="000000"/>
                </a:solidFill>
                <a:latin typeface="Roboto"/>
                <a:ea typeface="Roboto"/>
              </a:rPr>
              <a:t>Hering:</a:t>
            </a:r>
            <a:r>
              <a:rPr b="0" lang="pt-BR" sz="1600" spc="-1" strike="noStrike">
                <a:solidFill>
                  <a:srgbClr val="000000"/>
                </a:solidFill>
                <a:latin typeface="Roboto"/>
                <a:ea typeface="Roboto"/>
              </a:rPr>
              <a:t> </a:t>
            </a:r>
            <a:r>
              <a:rPr b="0" lang="pt-BR" sz="1600" spc="-1" strike="noStrike" u="sng">
                <a:solidFill>
                  <a:srgbClr val="0097a7"/>
                </a:solidFill>
                <a:uFillTx/>
                <a:latin typeface="Roboto"/>
                <a:ea typeface="Roboto"/>
                <a:hlinkClick r:id="rId5"/>
              </a:rPr>
              <a:t>https://www.nsctotal.com.br/colunistas/pedro-machado/companhia-hering-investimentos-2021</a:t>
            </a:r>
            <a:r>
              <a:rPr b="0" lang="pt-BR" sz="1600" spc="-1" strike="noStrike">
                <a:solidFill>
                  <a:srgbClr val="000000"/>
                </a:solidFill>
                <a:latin typeface="Roboto"/>
                <a:ea typeface="Roboto"/>
              </a:rPr>
              <a:t>   </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84960" y="-52200"/>
            <a:ext cx="9312480" cy="5246280"/>
          </a:xfrm>
          <a:prstGeom prst="rect">
            <a:avLst/>
          </a:prstGeom>
          <a:solidFill>
            <a:srgbClr val="263473"/>
          </a:solidFill>
          <a:ln w="0">
            <a:noFill/>
          </a:ln>
        </p:spPr>
        <p:style>
          <a:lnRef idx="0"/>
          <a:fillRef idx="0"/>
          <a:effectRef idx="0"/>
          <a:fontRef idx="minor"/>
        </p:style>
      </p:sp>
      <p:sp>
        <p:nvSpPr>
          <p:cNvPr id="172" name="CustomShape 2"/>
          <p:cNvSpPr/>
          <p:nvPr/>
        </p:nvSpPr>
        <p:spPr>
          <a:xfrm rot="5400000">
            <a:off x="951840" y="4392720"/>
            <a:ext cx="44280" cy="347400"/>
          </a:xfrm>
          <a:prstGeom prst="rect">
            <a:avLst/>
          </a:prstGeom>
          <a:solidFill>
            <a:srgbClr val="1bb7d0"/>
          </a:solidFill>
          <a:ln w="0">
            <a:noFill/>
          </a:ln>
        </p:spPr>
        <p:style>
          <a:lnRef idx="0"/>
          <a:fillRef idx="0"/>
          <a:effectRef idx="0"/>
          <a:fontRef idx="minor"/>
        </p:style>
      </p:sp>
      <p:pic>
        <p:nvPicPr>
          <p:cNvPr id="173" name="Google Shape;102;p20" descr=""/>
          <p:cNvPicPr/>
          <p:nvPr/>
        </p:nvPicPr>
        <p:blipFill>
          <a:blip r:embed="rId1">
            <a:alphaModFix amt="13000"/>
          </a:blip>
          <a:srcRect l="0" t="0" r="0" b="13207"/>
          <a:stretch/>
        </p:blipFill>
        <p:spPr>
          <a:xfrm>
            <a:off x="-84960" y="-35640"/>
            <a:ext cx="9312120" cy="5246280"/>
          </a:xfrm>
          <a:prstGeom prst="rect">
            <a:avLst/>
          </a:prstGeom>
          <a:ln w="0">
            <a:noFill/>
          </a:ln>
        </p:spPr>
      </p:pic>
      <p:sp>
        <p:nvSpPr>
          <p:cNvPr id="174" name="CustomShape 3"/>
          <p:cNvSpPr/>
          <p:nvPr/>
        </p:nvSpPr>
        <p:spPr>
          <a:xfrm>
            <a:off x="717120" y="2396160"/>
            <a:ext cx="7741440" cy="42192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1" lang="pt-BR" sz="3000" spc="-1" strike="noStrike">
                <a:solidFill>
                  <a:srgbClr val="ffffff"/>
                </a:solidFill>
                <a:latin typeface="Roboto"/>
                <a:ea typeface="Roboto"/>
              </a:rPr>
              <a:t>OBRIGADA!!</a:t>
            </a:r>
            <a:endParaRPr b="0" lang="pt-BR" sz="3000" spc="-1" strike="noStrike">
              <a:latin typeface="Arial"/>
            </a:endParaRPr>
          </a:p>
        </p:txBody>
      </p:sp>
      <p:sp>
        <p:nvSpPr>
          <p:cNvPr id="175" name="CustomShape 4"/>
          <p:cNvSpPr/>
          <p:nvPr/>
        </p:nvSpPr>
        <p:spPr>
          <a:xfrm>
            <a:off x="5040000" y="3246840"/>
            <a:ext cx="3525480" cy="769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2000" spc="-1" strike="noStrike">
                <a:solidFill>
                  <a:srgbClr val="ffffff"/>
                </a:solidFill>
                <a:latin typeface="Roboto"/>
                <a:ea typeface="Roboto"/>
              </a:rPr>
              <a:t>          </a:t>
            </a:r>
            <a:r>
              <a:rPr b="0" lang="pt-BR" sz="2000" spc="-1" strike="noStrike">
                <a:solidFill>
                  <a:srgbClr val="ffffff"/>
                </a:solidFill>
                <a:latin typeface="Roboto"/>
                <a:ea typeface="Roboto"/>
              </a:rPr>
              <a:t>Larissa Rozza Peluso</a:t>
            </a:r>
            <a:endParaRPr b="0" lang="pt-BR" sz="2000" spc="-1" strike="noStrike">
              <a:latin typeface="Arial"/>
            </a:endParaRPr>
          </a:p>
          <a:p>
            <a:pPr>
              <a:lnSpc>
                <a:spcPct val="100000"/>
              </a:lnSpc>
            </a:pPr>
            <a:r>
              <a:rPr b="0" lang="pt-BR" sz="2000" spc="-1" strike="noStrike">
                <a:solidFill>
                  <a:srgbClr val="ffffff"/>
                </a:solidFill>
                <a:latin typeface="Roboto"/>
                <a:ea typeface="Roboto"/>
              </a:rPr>
              <a:t>Daiane de Oliveira Carvalho</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rot="5400000">
            <a:off x="951840" y="70560"/>
            <a:ext cx="44280" cy="347400"/>
          </a:xfrm>
          <a:prstGeom prst="rect">
            <a:avLst/>
          </a:prstGeom>
          <a:solidFill>
            <a:srgbClr val="1bb7d0"/>
          </a:solidFill>
          <a:ln w="0">
            <a:noFill/>
          </a:ln>
        </p:spPr>
        <p:style>
          <a:lnRef idx="0"/>
          <a:fillRef idx="0"/>
          <a:effectRef idx="0"/>
          <a:fontRef idx="minor"/>
        </p:style>
      </p:sp>
      <p:sp>
        <p:nvSpPr>
          <p:cNvPr id="94" name="CustomShape 2"/>
          <p:cNvSpPr/>
          <p:nvPr/>
        </p:nvSpPr>
        <p:spPr>
          <a:xfrm>
            <a:off x="543240" y="62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pt-BR" sz="3000" spc="-1" strike="noStrike">
                <a:solidFill>
                  <a:srgbClr val="4967a9"/>
                </a:solidFill>
                <a:latin typeface="Roboto"/>
                <a:ea typeface="Roboto"/>
              </a:rPr>
              <a:t>Empresas que empreenderam no passado e atualmente são de sucesso </a:t>
            </a:r>
            <a:endParaRPr b="0" lang="pt-BR" sz="3000" spc="-1" strike="noStrike">
              <a:latin typeface="Arial"/>
            </a:endParaRPr>
          </a:p>
        </p:txBody>
      </p:sp>
      <p:sp>
        <p:nvSpPr>
          <p:cNvPr id="95" name="CustomShape 3"/>
          <p:cNvSpPr/>
          <p:nvPr/>
        </p:nvSpPr>
        <p:spPr>
          <a:xfrm>
            <a:off x="5220000" y="3417120"/>
            <a:ext cx="3424320" cy="538560"/>
          </a:xfrm>
          <a:prstGeom prst="rect">
            <a:avLst/>
          </a:prstGeom>
          <a:noFill/>
          <a:ln w="0">
            <a:noFill/>
          </a:ln>
        </p:spPr>
        <p:style>
          <a:lnRef idx="0"/>
          <a:fillRef idx="0"/>
          <a:effectRef idx="0"/>
          <a:fontRef idx="minor"/>
        </p:style>
      </p:sp>
      <p:pic>
        <p:nvPicPr>
          <p:cNvPr id="96" name="" descr=""/>
          <p:cNvPicPr/>
          <p:nvPr/>
        </p:nvPicPr>
        <p:blipFill>
          <a:blip r:embed="rId1"/>
          <a:stretch/>
        </p:blipFill>
        <p:spPr>
          <a:xfrm>
            <a:off x="852840" y="1544040"/>
            <a:ext cx="3058560" cy="2954520"/>
          </a:xfrm>
          <a:prstGeom prst="rect">
            <a:avLst/>
          </a:prstGeom>
          <a:ln w="0">
            <a:noFill/>
          </a:ln>
        </p:spPr>
      </p:pic>
      <p:pic>
        <p:nvPicPr>
          <p:cNvPr id="97" name="" descr=""/>
          <p:cNvPicPr/>
          <p:nvPr/>
        </p:nvPicPr>
        <p:blipFill>
          <a:blip r:embed="rId2"/>
          <a:stretch/>
        </p:blipFill>
        <p:spPr>
          <a:xfrm>
            <a:off x="4320000" y="1544040"/>
            <a:ext cx="3994560" cy="2954520"/>
          </a:xfrm>
          <a:prstGeom prst="rect">
            <a:avLst/>
          </a:prstGeom>
          <a:ln w="0">
            <a:noFill/>
          </a:ln>
        </p:spPr>
      </p:pic>
      <p:sp>
        <p:nvSpPr>
          <p:cNvPr id="98" name="CustomShape 4"/>
          <p:cNvSpPr/>
          <p:nvPr/>
        </p:nvSpPr>
        <p:spPr>
          <a:xfrm>
            <a:off x="780840" y="4489560"/>
            <a:ext cx="3213720" cy="3690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000" spc="-1" strike="noStrike">
                <a:solidFill>
                  <a:srgbClr val="000000"/>
                </a:solidFill>
                <a:latin typeface="Roboto"/>
                <a:ea typeface="DejaVu Sans"/>
              </a:rPr>
              <a:t>Fonte: Colisão (https://www.colisao.com.br/empresa)</a:t>
            </a:r>
            <a:r>
              <a:rPr b="0" lang="pt-BR" sz="1000" spc="-1" strike="noStrike">
                <a:solidFill>
                  <a:srgbClr val="000000"/>
                </a:solidFill>
                <a:latin typeface="Arial"/>
                <a:ea typeface="DejaVu Sans"/>
              </a:rPr>
              <a:t> </a:t>
            </a:r>
            <a:endParaRPr b="0" lang="pt-BR" sz="1000" spc="-1" strike="noStrike">
              <a:latin typeface="Arial"/>
            </a:endParaRPr>
          </a:p>
        </p:txBody>
      </p:sp>
      <p:sp>
        <p:nvSpPr>
          <p:cNvPr id="99" name="CustomShape 5"/>
          <p:cNvSpPr/>
          <p:nvPr/>
        </p:nvSpPr>
        <p:spPr>
          <a:xfrm>
            <a:off x="4237200" y="4489920"/>
            <a:ext cx="4221360" cy="5965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000" spc="-1" strike="noStrike">
                <a:solidFill>
                  <a:srgbClr val="000000"/>
                </a:solidFill>
                <a:latin typeface="Roboto"/>
                <a:ea typeface="DejaVu Sans"/>
              </a:rPr>
              <a:t>Fonte: Imobiliária Moresco (https://www.imobiliariamoresco.com.br/a-historia-da-havan-em-brusque/)</a:t>
            </a:r>
            <a:r>
              <a:rPr b="0" lang="pt-BR" sz="1000" spc="-1" strike="noStrike">
                <a:solidFill>
                  <a:srgbClr val="000000"/>
                </a:solidFill>
                <a:latin typeface="Arial"/>
                <a:ea typeface="DejaVu Sans"/>
              </a:rPr>
              <a:t> </a:t>
            </a:r>
            <a:endParaRPr b="0" lang="pt-BR" sz="1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543600" y="71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pt-BR" sz="3000" spc="-1" strike="noStrike">
                <a:solidFill>
                  <a:srgbClr val="4967a9"/>
                </a:solidFill>
                <a:latin typeface="Roboto"/>
                <a:ea typeface="Roboto"/>
              </a:rPr>
              <a:t>História – UZ3 Indústria Têxtil  </a:t>
            </a:r>
            <a:endParaRPr b="0" lang="pt-BR" sz="3000" spc="-1" strike="noStrike">
              <a:latin typeface="Arial"/>
            </a:endParaRPr>
          </a:p>
        </p:txBody>
      </p:sp>
      <p:sp>
        <p:nvSpPr>
          <p:cNvPr id="101" name="CustomShape 2"/>
          <p:cNvSpPr/>
          <p:nvPr/>
        </p:nvSpPr>
        <p:spPr>
          <a:xfrm>
            <a:off x="540000" y="1542960"/>
            <a:ext cx="7918560" cy="2595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Localizada em Indaial, no Vale do Itajaí em Santa Catarina;</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A UZ3 Indústria Têxtil Ltda nasceu em 1998;</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Seu propósito é oferecer conforto, moda e qualidade em forma de camisetas e polos para vestir o homem moderno com estilo casual e urbano.</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543960" y="71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pt-BR" sz="3000" spc="-1" strike="noStrike">
                <a:solidFill>
                  <a:srgbClr val="4967a9"/>
                </a:solidFill>
                <a:latin typeface="Roboto"/>
                <a:ea typeface="Roboto"/>
              </a:rPr>
              <a:t>Colisão – A Marca</a:t>
            </a:r>
            <a:r>
              <a:rPr b="1" lang="pt-BR" sz="3000" spc="-1" strike="noStrike">
                <a:solidFill>
                  <a:srgbClr val="4967a9"/>
                </a:solidFill>
                <a:latin typeface="Roboto"/>
                <a:ea typeface="Roboto"/>
              </a:rPr>
              <a:t>  </a:t>
            </a:r>
            <a:endParaRPr b="0" lang="pt-BR" sz="3000" spc="-1" strike="noStrike">
              <a:latin typeface="Arial"/>
            </a:endParaRPr>
          </a:p>
        </p:txBody>
      </p:sp>
      <p:sp>
        <p:nvSpPr>
          <p:cNvPr id="103" name="CustomShape 2"/>
          <p:cNvSpPr/>
          <p:nvPr/>
        </p:nvSpPr>
        <p:spPr>
          <a:xfrm>
            <a:off x="540000" y="1542960"/>
            <a:ext cx="7918560" cy="2595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Da vocação fabril da UZ3, nasceu a Colisão, uma marca jovem, urbana e contemporânea que tem no </a:t>
            </a:r>
            <a:r>
              <a:rPr b="0" i="1" lang="pt-BR" sz="2400" spc="-1" strike="noStrike">
                <a:solidFill>
                  <a:srgbClr val="000000"/>
                </a:solidFill>
                <a:latin typeface="Roboto"/>
                <a:ea typeface="Roboto"/>
              </a:rPr>
              <a:t>design</a:t>
            </a:r>
            <a:r>
              <a:rPr b="0" lang="pt-BR" sz="2400" spc="-1" strike="noStrike">
                <a:solidFill>
                  <a:srgbClr val="000000"/>
                </a:solidFill>
                <a:latin typeface="Roboto"/>
                <a:ea typeface="Roboto"/>
              </a:rPr>
              <a:t> e na qualidade suas mais fortes virtudes;</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Suas peças possuem uma inegável desenvoltura, que forma uma solução de vestir bem o homem atual.</a:t>
            </a:r>
            <a:endParaRPr b="0" lang="pt-BR" sz="2400" spc="-1" strike="noStrike">
              <a:latin typeface="Arial"/>
            </a:endParaRPr>
          </a:p>
        </p:txBody>
      </p:sp>
      <p:pic>
        <p:nvPicPr>
          <p:cNvPr id="104" name="" descr=""/>
          <p:cNvPicPr/>
          <p:nvPr/>
        </p:nvPicPr>
        <p:blipFill>
          <a:blip r:embed="rId1"/>
          <a:stretch/>
        </p:blipFill>
        <p:spPr>
          <a:xfrm>
            <a:off x="6660000" y="180000"/>
            <a:ext cx="2273400" cy="3585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544320" y="71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pt-BR" sz="3000" spc="-1" strike="noStrike">
                <a:solidFill>
                  <a:srgbClr val="4967a9"/>
                </a:solidFill>
                <a:latin typeface="Roboto"/>
                <a:ea typeface="Roboto"/>
              </a:rPr>
              <a:t>Características Profissionais da Colisão</a:t>
            </a:r>
            <a:r>
              <a:rPr b="1" lang="pt-BR" sz="3000" spc="-1" strike="noStrike">
                <a:solidFill>
                  <a:srgbClr val="4967a9"/>
                </a:solidFill>
                <a:latin typeface="Roboto"/>
                <a:ea typeface="Roboto"/>
              </a:rPr>
              <a:t>  </a:t>
            </a:r>
            <a:endParaRPr b="0" lang="pt-BR" sz="3000" spc="-1" strike="noStrike">
              <a:latin typeface="Arial"/>
            </a:endParaRPr>
          </a:p>
        </p:txBody>
      </p:sp>
      <p:sp>
        <p:nvSpPr>
          <p:cNvPr id="106" name="CustomShape 2"/>
          <p:cNvSpPr/>
          <p:nvPr/>
        </p:nvSpPr>
        <p:spPr>
          <a:xfrm>
            <a:off x="540000" y="1542960"/>
            <a:ext cx="7918560" cy="2595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É criteriosa na seleção da matéria-prima, dos acabamentos diferenciadores de confecção e da modernidade de cores, desenhos e modelagem;</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Visa proporcionar absoluta qualidade em cada peça produzida;  </a:t>
            </a:r>
            <a:endParaRPr b="0" lang="pt-BR" sz="2400" spc="-1" strike="noStrike">
              <a:latin typeface="Arial"/>
            </a:endParaRPr>
          </a:p>
        </p:txBody>
      </p:sp>
      <p:pic>
        <p:nvPicPr>
          <p:cNvPr id="107" name="" descr=""/>
          <p:cNvPicPr/>
          <p:nvPr/>
        </p:nvPicPr>
        <p:blipFill>
          <a:blip r:embed="rId1"/>
          <a:stretch/>
        </p:blipFill>
        <p:spPr>
          <a:xfrm>
            <a:off x="6660360" y="180000"/>
            <a:ext cx="2273400" cy="3585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544680" y="71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pt-BR" sz="3000" spc="-1" strike="noStrike">
                <a:solidFill>
                  <a:srgbClr val="4967a9"/>
                </a:solidFill>
                <a:latin typeface="Roboto"/>
                <a:ea typeface="Roboto"/>
              </a:rPr>
              <a:t>Características Profissionais da Colisão</a:t>
            </a:r>
            <a:r>
              <a:rPr b="1" lang="pt-BR" sz="3000" spc="-1" strike="noStrike">
                <a:solidFill>
                  <a:srgbClr val="4967a9"/>
                </a:solidFill>
                <a:latin typeface="Roboto"/>
                <a:ea typeface="Roboto"/>
              </a:rPr>
              <a:t>  </a:t>
            </a:r>
            <a:endParaRPr b="0" lang="pt-BR" sz="3000" spc="-1" strike="noStrike">
              <a:latin typeface="Arial"/>
            </a:endParaRPr>
          </a:p>
        </p:txBody>
      </p:sp>
      <p:pic>
        <p:nvPicPr>
          <p:cNvPr id="109" name="" descr=""/>
          <p:cNvPicPr/>
          <p:nvPr/>
        </p:nvPicPr>
        <p:blipFill>
          <a:blip r:embed="rId1"/>
          <a:stretch/>
        </p:blipFill>
        <p:spPr>
          <a:xfrm>
            <a:off x="6660720" y="180000"/>
            <a:ext cx="2273400" cy="358560"/>
          </a:xfrm>
          <a:prstGeom prst="rect">
            <a:avLst/>
          </a:prstGeom>
          <a:ln w="0">
            <a:noFill/>
          </a:ln>
        </p:spPr>
      </p:pic>
      <p:sp>
        <p:nvSpPr>
          <p:cNvPr id="110" name="CustomShape 2"/>
          <p:cNvSpPr/>
          <p:nvPr/>
        </p:nvSpPr>
        <p:spPr>
          <a:xfrm>
            <a:off x="540000" y="1578960"/>
            <a:ext cx="7918560" cy="2595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Nos 20 anos de Colisão, ela já se faz presente em todo o país, atendendo mais de 6.000 clientes, entre eles importantes varejistas;</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Veste com inconfundível </a:t>
            </a:r>
            <a:r>
              <a:rPr b="0" i="1" lang="pt-BR" sz="2400" spc="-1" strike="noStrike">
                <a:solidFill>
                  <a:srgbClr val="000000"/>
                </a:solidFill>
                <a:latin typeface="Roboto"/>
                <a:ea typeface="Roboto"/>
              </a:rPr>
              <a:t>design</a:t>
            </a:r>
            <a:r>
              <a:rPr b="0" lang="pt-BR" sz="2400" spc="-1" strike="noStrike">
                <a:solidFill>
                  <a:srgbClr val="000000"/>
                </a:solidFill>
                <a:latin typeface="Roboto"/>
                <a:ea typeface="Roboto"/>
              </a:rPr>
              <a:t> e conforto consumidores brasileiros;</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É na inovação, transparência, e respeito a clientes que a UZ3 alicerça o seu crescimento e constrói seu futuro.   </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360000" y="1908000"/>
            <a:ext cx="8458560" cy="2519280"/>
          </a:xfrm>
          <a:prstGeom prst="rect">
            <a:avLst/>
          </a:prstGeom>
          <a:ln w="0">
            <a:noFill/>
          </a:ln>
        </p:spPr>
      </p:pic>
      <p:sp>
        <p:nvSpPr>
          <p:cNvPr id="112" name="CustomShape 1"/>
          <p:cNvSpPr/>
          <p:nvPr/>
        </p:nvSpPr>
        <p:spPr>
          <a:xfrm>
            <a:off x="545040" y="71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0" lang="pt-BR" sz="3000" spc="-1" strike="noStrike">
                <a:solidFill>
                  <a:srgbClr val="4967a9"/>
                </a:solidFill>
                <a:latin typeface="Roboto"/>
                <a:ea typeface="Roboto"/>
              </a:rPr>
              <a:t>Colisão – Coleções </a:t>
            </a:r>
            <a:r>
              <a:rPr b="1" lang="pt-BR" sz="3000" spc="-1" strike="noStrike">
                <a:solidFill>
                  <a:srgbClr val="4967a9"/>
                </a:solidFill>
                <a:latin typeface="Roboto"/>
                <a:ea typeface="Roboto"/>
              </a:rPr>
              <a:t>  </a:t>
            </a:r>
            <a:endParaRPr b="0" lang="pt-BR" sz="3000" spc="-1" strike="noStrike">
              <a:latin typeface="Arial"/>
            </a:endParaRPr>
          </a:p>
        </p:txBody>
      </p:sp>
      <p:pic>
        <p:nvPicPr>
          <p:cNvPr id="113" name="" descr=""/>
          <p:cNvPicPr/>
          <p:nvPr/>
        </p:nvPicPr>
        <p:blipFill>
          <a:blip r:embed="rId2"/>
          <a:stretch/>
        </p:blipFill>
        <p:spPr>
          <a:xfrm>
            <a:off x="6661080" y="180000"/>
            <a:ext cx="2273400" cy="3585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543960" y="716040"/>
            <a:ext cx="8311320" cy="3412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pt-BR" sz="3000" spc="-1" strike="noStrike">
                <a:solidFill>
                  <a:srgbClr val="4967a9"/>
                </a:solidFill>
                <a:latin typeface="Roboto"/>
                <a:ea typeface="Roboto"/>
              </a:rPr>
              <a:t>História – Havan  </a:t>
            </a:r>
            <a:endParaRPr b="0" lang="pt-BR" sz="3000" spc="-1" strike="noStrike">
              <a:latin typeface="Arial"/>
            </a:endParaRPr>
          </a:p>
        </p:txBody>
      </p:sp>
      <p:sp>
        <p:nvSpPr>
          <p:cNvPr id="115" name="CustomShape 2"/>
          <p:cNvSpPr/>
          <p:nvPr/>
        </p:nvSpPr>
        <p:spPr>
          <a:xfrm>
            <a:off x="540000" y="1542960"/>
            <a:ext cx="7918560" cy="2595600"/>
          </a:xfrm>
          <a:prstGeom prst="rect">
            <a:avLst/>
          </a:prstGeom>
          <a:noFill/>
          <a:ln w="0">
            <a:noFill/>
          </a:ln>
        </p:spPr>
        <p:style>
          <a:lnRef idx="0"/>
          <a:fillRef idx="0"/>
          <a:effectRef idx="0"/>
          <a:fontRef idx="minor"/>
        </p:style>
        <p:txBody>
          <a:bodyPr lIns="90000" rIns="90000" tIns="91440" bIns="91440" anchor="ctr">
            <a:noAutofit/>
          </a:bodyPr>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Localizada em Brusque, a Havan surgiu da união de Hang e Vanderlei, antigo sócio da empresa; </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Nasceu em um espaço de apenas 45 metros quadrados, como uma pequena fábrica de tecidos;</a:t>
            </a:r>
            <a:endParaRPr b="0" lang="pt-BR" sz="2400" spc="-1" strike="noStrike">
              <a:latin typeface="Arial"/>
            </a:endParaRPr>
          </a:p>
          <a:p>
            <a:pPr marL="216000" indent="-214560" algn="just">
              <a:lnSpc>
                <a:spcPct val="100000"/>
              </a:lnSpc>
              <a:buClr>
                <a:srgbClr val="000000"/>
              </a:buClr>
              <a:buSzPct val="45000"/>
              <a:buFont typeface="Wingdings" charset="2"/>
              <a:buChar char=""/>
              <a:tabLst>
                <a:tab algn="l" pos="0"/>
              </a:tabLst>
            </a:pPr>
            <a:r>
              <a:rPr b="0" lang="pt-BR" sz="2400" spc="-1" strike="noStrike">
                <a:solidFill>
                  <a:srgbClr val="000000"/>
                </a:solidFill>
                <a:latin typeface="Roboto"/>
                <a:ea typeface="Roboto"/>
              </a:rPr>
              <a:t>Foi fundada em junho de 1986 e contava com apenas um funcionário;</a:t>
            </a:r>
            <a:endParaRPr b="0" lang="pt-BR" sz="2400" spc="-1" strike="noStrike">
              <a:latin typeface="Arial"/>
            </a:endParaRPr>
          </a:p>
        </p:txBody>
      </p:sp>
      <p:pic>
        <p:nvPicPr>
          <p:cNvPr id="116" name="" descr=""/>
          <p:cNvPicPr/>
          <p:nvPr/>
        </p:nvPicPr>
        <p:blipFill>
          <a:blip r:embed="rId1"/>
          <a:stretch/>
        </p:blipFill>
        <p:spPr>
          <a:xfrm>
            <a:off x="7551360" y="25200"/>
            <a:ext cx="1195200" cy="12337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5449</TotalTime>
  <Application>LibreOffice/7.0.4.2$Windows_X86_64 LibreOffice_project/dcf040e67528d9187c66b2379df5ea4407429775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pt-BR</dc:language>
  <cp:lastModifiedBy/>
  <dcterms:modified xsi:type="dcterms:W3CDTF">2021-08-22T03:50:06Z</dcterms:modified>
  <cp:revision>147</cp:revision>
  <dc:subject/>
  <dc:title/>
</cp:coreProperties>
</file>

<file path=docProps/custom.xml><?xml version="1.0" encoding="utf-8"?>
<Properties xmlns="http://schemas.openxmlformats.org/officeDocument/2006/custom-properties" xmlns:vt="http://schemas.openxmlformats.org/officeDocument/2006/docPropsVTypes"/>
</file>